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7" r:id="rId3"/>
    <p:sldId id="260" r:id="rId4"/>
    <p:sldId id="467" r:id="rId5"/>
    <p:sldId id="528" r:id="rId6"/>
    <p:sldId id="578" r:id="rId7"/>
    <p:sldId id="530" r:id="rId8"/>
    <p:sldId id="535" r:id="rId10"/>
    <p:sldId id="538" r:id="rId11"/>
    <p:sldId id="536" r:id="rId12"/>
    <p:sldId id="531" r:id="rId13"/>
    <p:sldId id="537" r:id="rId14"/>
    <p:sldId id="532" r:id="rId15"/>
    <p:sldId id="533" r:id="rId16"/>
    <p:sldId id="534" r:id="rId17"/>
    <p:sldId id="493" r:id="rId18"/>
    <p:sldId id="488" r:id="rId19"/>
    <p:sldId id="562" r:id="rId20"/>
    <p:sldId id="499" r:id="rId21"/>
    <p:sldId id="539" r:id="rId22"/>
    <p:sldId id="540" r:id="rId23"/>
    <p:sldId id="563" r:id="rId24"/>
    <p:sldId id="559" r:id="rId25"/>
    <p:sldId id="541" r:id="rId26"/>
    <p:sldId id="542" r:id="rId27"/>
    <p:sldId id="513" r:id="rId28"/>
    <p:sldId id="606" r:id="rId29"/>
    <p:sldId id="560" r:id="rId30"/>
    <p:sldId id="564" r:id="rId31"/>
    <p:sldId id="561" r:id="rId32"/>
    <p:sldId id="504" r:id="rId33"/>
    <p:sldId id="505" r:id="rId34"/>
    <p:sldId id="507" r:id="rId35"/>
    <p:sldId id="509"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a:srgbClr val="0000CC"/>
    <a:srgbClr val="FF0000"/>
    <a:srgbClr val="FF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84" d="100"/>
          <a:sy n="84" d="100"/>
        </p:scale>
        <p:origin x="-186" y="-78"/>
      </p:cViewPr>
      <p:guideLst>
        <p:guide orient="horz" pos="2114"/>
        <p:guide pos="364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4B40DA2-F3CA-4B4F-906B-8A3F9168BD6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1EE4E1-5AEB-4DE1-A292-3290C5C02AF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264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97600" y="16002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3367"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3367"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0"/>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tags" Target="../tags/tag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hyperlink" Target="file:///D:\unit4%20&#31168;\&#32654;&#20029;&#19990;&#30028;.swf"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body" idx="1"/>
          </p:nvPr>
        </p:nvSpPr>
        <p:spPr>
          <a:xfrm>
            <a:off x="2057400" y="1341438"/>
            <a:ext cx="8610600" cy="3543300"/>
          </a:xfrm>
        </p:spPr>
        <p:txBody>
          <a:bodyPr/>
          <a:lstStyle/>
          <a:p>
            <a:pPr eaLnBrk="1" hangingPunct="1">
              <a:buFontTx/>
              <a:buNone/>
            </a:pPr>
            <a:endParaRPr lang="zh-CN" altLang="zh-CN" sz="3600" b="1" smtClean="0"/>
          </a:p>
          <a:p>
            <a:pPr eaLnBrk="1" hangingPunct="1">
              <a:buFontTx/>
              <a:buNone/>
            </a:pPr>
            <a:endParaRPr lang="zh-CN" altLang="zh-CN" sz="3600" b="1" smtClean="0"/>
          </a:p>
          <a:p>
            <a:pPr eaLnBrk="1" hangingPunct="1">
              <a:buFontTx/>
              <a:buNone/>
            </a:pPr>
            <a:endParaRPr lang="zh-CN" altLang="zh-CN" sz="3600" b="1" smtClean="0"/>
          </a:p>
          <a:p>
            <a:pPr eaLnBrk="1" hangingPunct="1">
              <a:buFontTx/>
              <a:buNone/>
            </a:pPr>
            <a:r>
              <a:rPr lang="zh-CN" altLang="zh-CN" b="1" smtClean="0"/>
              <a:t>                           </a:t>
            </a:r>
            <a:endParaRPr lang="zh-CN" altLang="zh-CN" sz="2400" b="1" smtClean="0"/>
          </a:p>
        </p:txBody>
      </p:sp>
      <p:sp>
        <p:nvSpPr>
          <p:cNvPr id="6" name="矩形 5"/>
          <p:cNvSpPr/>
          <p:nvPr/>
        </p:nvSpPr>
        <p:spPr>
          <a:xfrm>
            <a:off x="4204271" y="450250"/>
            <a:ext cx="3550920" cy="1106805"/>
          </a:xfrm>
          <a:prstGeom prst="rect">
            <a:avLst/>
          </a:prstGeom>
          <a:noFill/>
        </p:spPr>
        <p:txBody>
          <a:bodyPr wrap="none" lIns="91440" tIns="45720" rIns="91440" bIns="45720">
            <a:spAutoFit/>
          </a:bodyPr>
          <a:lstStyle/>
          <a:p>
            <a:pPr algn="ctr"/>
            <a:r>
              <a:rPr lang="zh-CN" altLang="en-US" sz="6600" b="1" cap="none" spc="0" dirty="0">
                <a:ln w="31550" cmpd="sng">
                  <a:gradFill>
                    <a:gsLst>
                      <a:gs pos="25000">
                        <a:schemeClr val="accent1">
                          <a:shade val="25000"/>
                          <a:satMod val="190000"/>
                        </a:schemeClr>
                      </a:gs>
                      <a:gs pos="80000">
                        <a:schemeClr val="accent1">
                          <a:tint val="75000"/>
                          <a:satMod val="190000"/>
                        </a:schemeClr>
                      </a:gs>
                    </a:gsLst>
                    <a:lin ang="5400000"/>
                  </a:gradFill>
                  <a:prstDash val="solid"/>
                </a:ln>
                <a:solidFill>
                  <a:srgbClr val="0000CC"/>
                </a:solidFill>
                <a:effectLst>
                  <a:outerShdw blurRad="41275" dist="12700" dir="12000000" algn="tl" rotWithShape="0">
                    <a:srgbClr val="000000">
                      <a:alpha val="40000"/>
                    </a:srgbClr>
                  </a:outerShdw>
                </a:effectLst>
              </a:rPr>
              <a:t>电梯偶遇</a:t>
            </a:r>
            <a:endParaRPr lang="zh-CN" altLang="en-US" sz="6600" b="1" cap="none" spc="0" dirty="0">
              <a:ln w="31550" cmpd="sng">
                <a:gradFill>
                  <a:gsLst>
                    <a:gs pos="25000">
                      <a:schemeClr val="accent1">
                        <a:shade val="25000"/>
                        <a:satMod val="190000"/>
                      </a:schemeClr>
                    </a:gs>
                    <a:gs pos="80000">
                      <a:schemeClr val="accent1">
                        <a:tint val="75000"/>
                        <a:satMod val="190000"/>
                      </a:schemeClr>
                    </a:gs>
                  </a:gsLst>
                  <a:lin ang="5400000"/>
                </a:gradFill>
                <a:prstDash val="solid"/>
              </a:ln>
              <a:solidFill>
                <a:srgbClr val="0000CC"/>
              </a:solidFill>
              <a:effectLst>
                <a:outerShdw blurRad="41275" dist="12700" dir="12000000" algn="tl" rotWithShape="0">
                  <a:srgbClr val="000000">
                    <a:alpha val="40000"/>
                  </a:srgbClr>
                </a:outerShdw>
              </a:effectLst>
            </a:endParaRPr>
          </a:p>
        </p:txBody>
      </p:sp>
      <p:pic>
        <p:nvPicPr>
          <p:cNvPr id="3" name="图片 2" descr="3333"/>
          <p:cNvPicPr>
            <a:picLocks noChangeAspect="1"/>
          </p:cNvPicPr>
          <p:nvPr/>
        </p:nvPicPr>
        <p:blipFill>
          <a:blip r:embed="rId1"/>
          <a:stretch>
            <a:fillRect/>
          </a:stretch>
        </p:blipFill>
        <p:spPr>
          <a:xfrm>
            <a:off x="2559050" y="1749425"/>
            <a:ext cx="6350000" cy="421640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23533" y="908669"/>
            <a:ext cx="9572692" cy="1384995"/>
          </a:xfrm>
          <a:prstGeom prst="rect">
            <a:avLst/>
          </a:prstGeom>
          <a:noFill/>
        </p:spPr>
        <p:txBody>
          <a:bodyPr wrap="square" rtlCol="0">
            <a:spAutoFit/>
          </a:bodyPr>
          <a:lstStyle/>
          <a:p>
            <a:r>
              <a:rPr lang="en-US" altLang="zh-CN" sz="2800" b="1" dirty="0" smtClean="0">
                <a:latin typeface="Times New Roman" panose="02020603050405020304" pitchFamily="18" charset="0"/>
                <a:cs typeface="Times New Roman" panose="02020603050405020304" pitchFamily="18" charset="0"/>
              </a:rPr>
              <a:t>How did the woman feel generally </a:t>
            </a:r>
            <a:r>
              <a:rPr lang="en-US" altLang="zh-CN" sz="2800" b="1" dirty="0" smtClean="0">
                <a:latin typeface="Times New Roman" panose="02020603050405020304" pitchFamily="18" charset="0"/>
                <a:cs typeface="Times New Roman" panose="02020603050405020304" pitchFamily="18" charset="0"/>
              </a:rPr>
              <a:t>? </a:t>
            </a:r>
            <a:r>
              <a:rPr lang="en-US" altLang="zh-CN" sz="2800" b="1" dirty="0" smtClean="0">
                <a:latin typeface="Times New Roman" panose="02020603050405020304" pitchFamily="18" charset="0"/>
                <a:cs typeface="Times New Roman" panose="02020603050405020304" pitchFamily="18" charset="0"/>
              </a:rPr>
              <a:t>How do you know that?</a:t>
            </a:r>
            <a:endParaRPr lang="en-US" altLang="zh-CN" sz="2800" b="1" dirty="0">
              <a:latin typeface="Times New Roman" panose="02020603050405020304" pitchFamily="18" charset="0"/>
              <a:cs typeface="Times New Roman" panose="02020603050405020304" pitchFamily="18" charset="0"/>
            </a:endParaRPr>
          </a:p>
          <a:p>
            <a:endParaRPr lang="en-US" altLang="zh-CN" sz="2800" b="1" dirty="0">
              <a:latin typeface="Times New Roman" panose="02020603050405020304" pitchFamily="18" charset="0"/>
              <a:cs typeface="Times New Roman" panose="02020603050405020304" pitchFamily="18" charset="0"/>
            </a:endParaRPr>
          </a:p>
          <a:p>
            <a:r>
              <a:rPr lang="en-US" altLang="zh-CN" sz="2800" b="1" dirty="0">
                <a:latin typeface="Times New Roman" panose="02020603050405020304" pitchFamily="18" charset="0"/>
                <a:cs typeface="Times New Roman" panose="02020603050405020304" pitchFamily="18" charset="0"/>
              </a:rPr>
              <a:t>          </a:t>
            </a:r>
            <a:endParaRPr lang="en-US" altLang="zh-CN" sz="2800" b="1" dirty="0">
              <a:latin typeface="Times New Roman" panose="02020603050405020304" pitchFamily="18" charset="0"/>
              <a:cs typeface="Times New Roman" panose="02020603050405020304" pitchFamily="18" charset="0"/>
            </a:endParaRPr>
          </a:p>
        </p:txBody>
      </p:sp>
      <p:sp>
        <p:nvSpPr>
          <p:cNvPr id="10" name="TextBox 9"/>
          <p:cNvSpPr txBox="1"/>
          <p:nvPr/>
        </p:nvSpPr>
        <p:spPr>
          <a:xfrm>
            <a:off x="4310050" y="2786058"/>
            <a:ext cx="1467068" cy="1015663"/>
          </a:xfrm>
          <a:prstGeom prst="rect">
            <a:avLst/>
          </a:prstGeom>
          <a:noFill/>
        </p:spPr>
        <p:txBody>
          <a:bodyPr wrap="none" rtlCol="0">
            <a:spAutoFit/>
          </a:bodyPr>
          <a:lstStyle/>
          <a:p>
            <a:r>
              <a:rPr lang="en-US" altLang="zh-CN" sz="6000" b="1" i="1" dirty="0" smtClean="0">
                <a:solidFill>
                  <a:srgbClr val="FF0000"/>
                </a:solidFill>
                <a:latin typeface="Times New Roman" panose="02020603050405020304" pitchFamily="18" charset="0"/>
                <a:cs typeface="Times New Roman" panose="02020603050405020304" pitchFamily="18" charset="0"/>
              </a:rPr>
              <a:t>fear</a:t>
            </a:r>
            <a:endParaRPr lang="zh-CN" altLang="en-US" sz="6000" b="1" i="1"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p:cTn id="7" dur="1000" fill="hold"/>
                                        <p:tgtEl>
                                          <p:spTgt spid="10">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10">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0" y="260350"/>
            <a:ext cx="12164060" cy="5077460"/>
          </a:xfrm>
          <a:prstGeom prst="rect">
            <a:avLst/>
          </a:prstGeom>
          <a:noFill/>
          <a:ln w="9525">
            <a:noFill/>
          </a:ln>
        </p:spPr>
        <p:txBody>
          <a:bodyPr wrap="square">
            <a:spAutoFit/>
          </a:bodyPr>
          <a:lstStyle/>
          <a:p>
            <a:pPr indent="200025" algn="just"/>
            <a:r>
              <a:rPr lang="en-US" sz="2400" b="0" dirty="0">
                <a:solidFill>
                  <a:srgbClr val="000000"/>
                </a:solidFill>
                <a:latin typeface="Times New Roman" panose="02020603050405020304" pitchFamily="18" charset="0"/>
              </a:rPr>
              <a:t>  Both were huge, very huge figures. The woman was scared. </a:t>
            </a:r>
            <a:r>
              <a:rPr lang="en-US" sz="2400" b="0" dirty="0">
                <a:solidFill>
                  <a:srgbClr val="FF0000"/>
                </a:solidFill>
                <a:latin typeface="Times New Roman" panose="02020603050405020304" pitchFamily="18" charset="0"/>
              </a:rPr>
              <a:t>Her first thought </a:t>
            </a:r>
            <a:r>
              <a:rPr lang="en-US" sz="2400" b="0" dirty="0">
                <a:solidFill>
                  <a:srgbClr val="000000"/>
                </a:solidFill>
                <a:latin typeface="Times New Roman" panose="02020603050405020304" pitchFamily="18" charset="0"/>
              </a:rPr>
              <a:t>was: ＂These two are going to rob me.” </a:t>
            </a:r>
            <a:r>
              <a:rPr lang="en-US" sz="2400" b="0" dirty="0">
                <a:solidFill>
                  <a:srgbClr val="FF0000"/>
                </a:solidFill>
                <a:latin typeface="Times New Roman" panose="02020603050405020304" pitchFamily="18" charset="0"/>
              </a:rPr>
              <a:t>Her next thought</a:t>
            </a:r>
            <a:r>
              <a:rPr lang="en-US" sz="2400" b="0" dirty="0">
                <a:solidFill>
                  <a:srgbClr val="000000"/>
                </a:solidFill>
                <a:latin typeface="Times New Roman" panose="02020603050405020304" pitchFamily="18" charset="0"/>
              </a:rPr>
              <a:t> was: “Don't be afraid. They look like nice gentlemen.”</a:t>
            </a:r>
            <a:endParaRPr lang="en-US" sz="2400" b="0" dirty="0">
              <a:solidFill>
                <a:srgbClr val="000000"/>
              </a:solidFill>
              <a:latin typeface="Times New Roman" panose="02020603050405020304" pitchFamily="18" charset="0"/>
            </a:endParaRPr>
          </a:p>
          <a:p>
            <a:pPr indent="200025" algn="just"/>
            <a:r>
              <a:rPr lang="en-US" sz="2400" b="0" dirty="0">
                <a:solidFill>
                  <a:srgbClr val="000000"/>
                </a:solidFill>
                <a:latin typeface="Times New Roman" panose="02020603050405020304" pitchFamily="18" charset="0"/>
              </a:rPr>
              <a:t> </a:t>
            </a:r>
            <a:r>
              <a:rPr lang="en-US" sz="2400" b="0" dirty="0">
                <a:solidFill>
                  <a:schemeClr val="tx1"/>
                </a:solidFill>
                <a:latin typeface="Times New Roman" panose="02020603050405020304" pitchFamily="18" charset="0"/>
              </a:rPr>
              <a:t> But fear seized her</a:t>
            </a:r>
            <a:r>
              <a:rPr lang="en-US" sz="2400" b="0" dirty="0">
                <a:solidFill>
                  <a:srgbClr val="000000"/>
                </a:solidFill>
                <a:latin typeface="Times New Roman" panose="02020603050405020304" pitchFamily="18" charset="0"/>
              </a:rPr>
              <a:t>. She stood and stared at the two men. She felt anxious and ashamed. </a:t>
            </a:r>
            <a:r>
              <a:rPr lang="en-US" sz="2400" b="0" dirty="0">
                <a:solidFill>
                  <a:srgbClr val="FF0000"/>
                </a:solidFill>
                <a:latin typeface="Times New Roman" panose="02020603050405020304" pitchFamily="18" charset="0"/>
              </a:rPr>
              <a:t>She hoped they didn't read her mind</a:t>
            </a:r>
            <a:r>
              <a:rPr lang="en-US" sz="2400" b="0" dirty="0">
                <a:solidFill>
                  <a:srgbClr val="000000"/>
                </a:solidFill>
                <a:latin typeface="Times New Roman" panose="02020603050405020304" pitchFamily="18" charset="0"/>
              </a:rPr>
              <a:t>. Surely they knew her hesitation about joining them in the lift. It was all too obvious. Her face was red. She couldn't just stand there, so with an effort of will she picked up one foot and stepped forward and followed with the other foot and was on the lift. Avoiding eye contact, she turned around and faced the lift doors as they closed.</a:t>
            </a:r>
            <a:endParaRPr lang="en-US" sz="2400" b="0" dirty="0">
              <a:solidFill>
                <a:srgbClr val="000000"/>
              </a:solidFill>
              <a:latin typeface="Times New Roman" panose="02020603050405020304" pitchFamily="18" charset="0"/>
            </a:endParaRPr>
          </a:p>
          <a:p>
            <a:pPr indent="200025" algn="just"/>
            <a:r>
              <a:rPr lang="en-US" sz="2400" b="0" dirty="0">
                <a:solidFill>
                  <a:srgbClr val="000000"/>
                </a:solidFill>
                <a:latin typeface="Times New Roman" panose="02020603050405020304" pitchFamily="18" charset="0"/>
              </a:rPr>
              <a:t>  A second passed, and then another second, and then another. Her fear increased! The lift didn't move. Panic consumed her. “Oh dear," </a:t>
            </a:r>
            <a:r>
              <a:rPr lang="en-US" sz="2400" b="0" dirty="0">
                <a:solidFill>
                  <a:srgbClr val="FF0000"/>
                </a:solidFill>
                <a:latin typeface="Times New Roman" panose="02020603050405020304" pitchFamily="18" charset="0"/>
              </a:rPr>
              <a:t>she thought, </a:t>
            </a:r>
            <a:r>
              <a:rPr lang="en-US" sz="2400" b="0" dirty="0">
                <a:solidFill>
                  <a:srgbClr val="000000"/>
                </a:solidFill>
                <a:latin typeface="Times New Roman" panose="02020603050405020304" pitchFamily="18" charset="0"/>
              </a:rPr>
              <a:t>“I'm about to be robbed</a:t>
            </a:r>
            <a:r>
              <a:rPr lang="en-US" sz="2400" b="0" dirty="0" smtClean="0">
                <a:solidFill>
                  <a:srgbClr val="000000"/>
                </a:solidFill>
                <a:latin typeface="Times New Roman" panose="02020603050405020304" pitchFamily="18" charset="0"/>
              </a:rPr>
              <a:t>!”</a:t>
            </a:r>
            <a:endParaRPr lang="en-US" sz="2400" b="0" dirty="0" smtClean="0">
              <a:solidFill>
                <a:srgbClr val="000000"/>
              </a:solidFill>
              <a:latin typeface="Times New Roman" panose="02020603050405020304" pitchFamily="18" charset="0"/>
            </a:endParaRPr>
          </a:p>
          <a:p>
            <a:pPr indent="200025" algn="just"/>
            <a:r>
              <a:rPr lang="en-US" sz="2400" dirty="0" smtClean="0">
                <a:solidFill>
                  <a:srgbClr val="000000"/>
                </a:solidFill>
                <a:latin typeface="Times New Roman" panose="02020603050405020304" pitchFamily="18" charset="0"/>
              </a:rPr>
              <a:t> </a:t>
            </a:r>
            <a:endParaRPr lang="en-US" sz="2400" b="0" dirty="0" smtClean="0">
              <a:solidFill>
                <a:srgbClr val="000000"/>
              </a:solidFill>
              <a:latin typeface="Times New Roman" panose="02020603050405020304" pitchFamily="18" charset="0"/>
            </a:endParaRPr>
          </a:p>
          <a:p>
            <a:pPr indent="200025" algn="just"/>
            <a:endParaRPr lang="en-US" sz="2800" b="0" dirty="0" smtClean="0">
              <a:solidFill>
                <a:srgbClr val="000000"/>
              </a:solidFill>
              <a:latin typeface="Times New Roman" panose="02020603050405020304" pitchFamily="18" charset="0"/>
            </a:endParaRPr>
          </a:p>
          <a:p>
            <a:pPr indent="200025" algn="just"/>
            <a:endParaRPr lang="en-US" sz="2800" b="0" dirty="0">
              <a:solidFill>
                <a:srgbClr val="000000"/>
              </a:solidFill>
              <a:latin typeface="Times New Roman" panose="02020603050405020304" pitchFamily="18" charset="0"/>
            </a:endParaRPr>
          </a:p>
          <a:p>
            <a:pPr indent="200025" algn="just"/>
            <a:endParaRPr lang="zh-CN" altLang="en-US" sz="2800" dirty="0"/>
          </a:p>
        </p:txBody>
      </p:sp>
      <p:sp>
        <p:nvSpPr>
          <p:cNvPr id="6" name="矩形 5"/>
          <p:cNvSpPr/>
          <p:nvPr/>
        </p:nvSpPr>
        <p:spPr>
          <a:xfrm>
            <a:off x="0" y="3860800"/>
            <a:ext cx="12192635" cy="1568450"/>
          </a:xfrm>
          <a:prstGeom prst="rect">
            <a:avLst/>
          </a:prstGeom>
        </p:spPr>
        <p:txBody>
          <a:bodyPr wrap="square">
            <a:spAutoFit/>
          </a:bodyPr>
          <a:lstStyle/>
          <a:p>
            <a:r>
              <a:rPr lang="en-US" sz="2400" dirty="0" smtClean="0">
                <a:solidFill>
                  <a:srgbClr val="000000"/>
                </a:solidFill>
                <a:latin typeface="Times New Roman" panose="02020603050405020304" pitchFamily="18" charset="0"/>
              </a:rPr>
              <a:t>     Her </a:t>
            </a:r>
            <a:r>
              <a:rPr lang="en-US" sz="2400" dirty="0" smtClean="0">
                <a:solidFill>
                  <a:srgbClr val="000000"/>
                </a:solidFill>
                <a:latin typeface="Times New Roman" panose="02020603050405020304" pitchFamily="18" charset="0"/>
              </a:rPr>
              <a:t>heart sank and sweat poured. Then one of the men said, “Hit the floor.” Instinct </a:t>
            </a:r>
            <a:endParaRPr lang="en-US" sz="2400" dirty="0" smtClean="0">
              <a:solidFill>
                <a:srgbClr val="000000"/>
              </a:solidFill>
              <a:latin typeface="Times New Roman" panose="02020603050405020304" pitchFamily="18" charset="0"/>
            </a:endParaRPr>
          </a:p>
          <a:p>
            <a:r>
              <a:rPr lang="en-US" sz="2400" dirty="0" smtClean="0">
                <a:solidFill>
                  <a:srgbClr val="000000"/>
                </a:solidFill>
                <a:latin typeface="Times New Roman" panose="02020603050405020304" pitchFamily="18" charset="0"/>
              </a:rPr>
              <a:t>(</a:t>
            </a:r>
            <a:r>
              <a:rPr lang="en-US" sz="2400" dirty="0" err="1" smtClean="0">
                <a:solidFill>
                  <a:srgbClr val="000000"/>
                </a:solidFill>
                <a:latin typeface="Times New Roman" panose="02020603050405020304" pitchFamily="18" charset="0"/>
              </a:rPr>
              <a:t>本能</a:t>
            </a:r>
            <a:r>
              <a:rPr lang="en-US" sz="2400" dirty="0" smtClean="0">
                <a:solidFill>
                  <a:srgbClr val="000000"/>
                </a:solidFill>
                <a:latin typeface="Times New Roman" panose="02020603050405020304" pitchFamily="18" charset="0"/>
              </a:rPr>
              <a:t>） told her: Do what they tell you. The bag of coins flew upwards as she threw out her arms and collapsed on the lift carpet. A shower of coins rained down on her. “Take my money and spare me," </a:t>
            </a:r>
            <a:r>
              <a:rPr lang="en-US" sz="2400" dirty="0" smtClean="0">
                <a:solidFill>
                  <a:srgbClr val="FF0000"/>
                </a:solidFill>
                <a:latin typeface="Times New Roman" panose="02020603050405020304" pitchFamily="18" charset="0"/>
              </a:rPr>
              <a:t>she prayed</a:t>
            </a:r>
            <a:r>
              <a:rPr lang="en-US" sz="2400" dirty="0" smtClean="0">
                <a:solidFill>
                  <a:srgbClr val="000000"/>
                </a:solidFill>
                <a:latin typeface="Times New Roman" panose="02020603050405020304" pitchFamily="18" charset="0"/>
              </a:rPr>
              <a:t>. More seconds passed.</a:t>
            </a:r>
            <a:endParaRPr lang="zh-CN" altLang="en-US" sz="2400"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52464" y="928670"/>
            <a:ext cx="9572692" cy="1384995"/>
          </a:xfrm>
          <a:prstGeom prst="rect">
            <a:avLst/>
          </a:prstGeom>
          <a:noFill/>
        </p:spPr>
        <p:txBody>
          <a:bodyPr wrap="square" rtlCol="0">
            <a:spAutoFit/>
          </a:bodyPr>
          <a:lstStyle/>
          <a:p>
            <a:r>
              <a:rPr lang="en-US" altLang="zh-CN" sz="2800" b="1" dirty="0" smtClean="0">
                <a:latin typeface="Times New Roman" panose="02020603050405020304" pitchFamily="18" charset="0"/>
                <a:cs typeface="Times New Roman" panose="02020603050405020304" pitchFamily="18" charset="0"/>
              </a:rPr>
              <a:t>How did the woman feel generally </a:t>
            </a:r>
            <a:r>
              <a:rPr lang="en-US" altLang="zh-CN" sz="2800" b="1" dirty="0" smtClean="0">
                <a:latin typeface="Times New Roman" panose="02020603050405020304" pitchFamily="18" charset="0"/>
                <a:cs typeface="Times New Roman" panose="02020603050405020304" pitchFamily="18" charset="0"/>
              </a:rPr>
              <a:t>? </a:t>
            </a:r>
            <a:r>
              <a:rPr lang="en-US" altLang="zh-CN" sz="2800" b="1" dirty="0" smtClean="0">
                <a:latin typeface="Times New Roman" panose="02020603050405020304" pitchFamily="18" charset="0"/>
                <a:cs typeface="Times New Roman" panose="02020603050405020304" pitchFamily="18" charset="0"/>
              </a:rPr>
              <a:t>How do you know that?</a:t>
            </a:r>
            <a:endParaRPr lang="en-US" altLang="zh-CN" sz="2800" b="1" dirty="0">
              <a:latin typeface="Times New Roman" panose="02020603050405020304" pitchFamily="18" charset="0"/>
              <a:cs typeface="Times New Roman" panose="02020603050405020304" pitchFamily="18" charset="0"/>
            </a:endParaRPr>
          </a:p>
          <a:p>
            <a:endParaRPr lang="en-US" altLang="zh-CN" sz="2800" b="1" dirty="0">
              <a:latin typeface="Times New Roman" panose="02020603050405020304" pitchFamily="18" charset="0"/>
              <a:cs typeface="Times New Roman" panose="02020603050405020304" pitchFamily="18" charset="0"/>
            </a:endParaRPr>
          </a:p>
          <a:p>
            <a:r>
              <a:rPr lang="en-US" altLang="zh-CN" sz="2800" b="1" dirty="0">
                <a:latin typeface="Times New Roman" panose="02020603050405020304" pitchFamily="18" charset="0"/>
                <a:cs typeface="Times New Roman" panose="02020603050405020304" pitchFamily="18" charset="0"/>
              </a:rPr>
              <a:t>          </a:t>
            </a:r>
            <a:endParaRPr lang="en-US" altLang="zh-CN" sz="2800" b="1" dirty="0">
              <a:latin typeface="Times New Roman" panose="02020603050405020304" pitchFamily="18" charset="0"/>
              <a:cs typeface="Times New Roman" panose="02020603050405020304" pitchFamily="18" charset="0"/>
            </a:endParaRPr>
          </a:p>
        </p:txBody>
      </p:sp>
      <p:sp>
        <p:nvSpPr>
          <p:cNvPr id="8" name="矩形 7"/>
          <p:cNvSpPr/>
          <p:nvPr/>
        </p:nvSpPr>
        <p:spPr>
          <a:xfrm>
            <a:off x="309522" y="1428736"/>
            <a:ext cx="11644394" cy="5427127"/>
          </a:xfrm>
          <a:prstGeom prst="rect">
            <a:avLst/>
          </a:prstGeom>
        </p:spPr>
        <p:txBody>
          <a:bodyPr wrap="square">
            <a:spAutoFit/>
          </a:bodyPr>
          <a:lstStyle/>
          <a:p>
            <a:pPr indent="200025" algn="just">
              <a:lnSpc>
                <a:spcPts val="2600"/>
              </a:lnSpc>
            </a:pPr>
            <a:r>
              <a:rPr lang="en-US" sz="2400" dirty="0" smtClean="0">
                <a:solidFill>
                  <a:srgbClr val="000000"/>
                </a:solidFill>
                <a:latin typeface="Times New Roman" panose="02020603050405020304" pitchFamily="18" charset="0"/>
              </a:rPr>
              <a:t> Both were huge, very huge figures. The woman </a:t>
            </a:r>
            <a:r>
              <a:rPr lang="en-US" sz="2400" dirty="0" smtClean="0">
                <a:solidFill>
                  <a:srgbClr val="FF0000"/>
                </a:solidFill>
                <a:latin typeface="Times New Roman" panose="02020603050405020304" pitchFamily="18" charset="0"/>
              </a:rPr>
              <a:t>was scared</a:t>
            </a:r>
            <a:r>
              <a:rPr lang="en-US" sz="2400" dirty="0" smtClean="0">
                <a:solidFill>
                  <a:srgbClr val="000000"/>
                </a:solidFill>
                <a:latin typeface="Times New Roman" panose="02020603050405020304" pitchFamily="18" charset="0"/>
              </a:rPr>
              <a:t>. </a:t>
            </a:r>
            <a:r>
              <a:rPr lang="en-US" sz="2400" dirty="0" smtClean="0">
                <a:latin typeface="Times New Roman" panose="02020603050405020304" pitchFamily="18" charset="0"/>
              </a:rPr>
              <a:t>Her first thought was: ＂These two are going to rob me.” Her next thought was: “Don't be afraid. They look like nice gentlemen.”</a:t>
            </a:r>
            <a:endParaRPr lang="en-US" sz="2400" dirty="0" smtClean="0">
              <a:latin typeface="Times New Roman" panose="02020603050405020304" pitchFamily="18" charset="0"/>
            </a:endParaRPr>
          </a:p>
          <a:p>
            <a:pPr indent="200025" algn="just">
              <a:lnSpc>
                <a:spcPts val="2600"/>
              </a:lnSpc>
            </a:pPr>
            <a:r>
              <a:rPr lang="en-US" sz="2400" dirty="0" smtClean="0">
                <a:latin typeface="Times New Roman" panose="02020603050405020304" pitchFamily="18" charset="0"/>
              </a:rPr>
              <a:t>  But </a:t>
            </a:r>
            <a:r>
              <a:rPr lang="en-US" sz="2400" dirty="0" smtClean="0">
                <a:solidFill>
                  <a:srgbClr val="FF0000"/>
                </a:solidFill>
                <a:latin typeface="Times New Roman" panose="02020603050405020304" pitchFamily="18" charset="0"/>
              </a:rPr>
              <a:t>fear seized her</a:t>
            </a:r>
            <a:r>
              <a:rPr lang="en-US" sz="2400" dirty="0" smtClean="0">
                <a:latin typeface="Times New Roman" panose="02020603050405020304" pitchFamily="18" charset="0"/>
              </a:rPr>
              <a:t>. She stood and stared at the two men. She felt anxious and ashamed. She hoped they didn't read her mind. Surely they knew her hesitation about joining them in the lift. It was all too obvious. Her face was red. She couldn't just stand there, so with an effort of will she picked up one foot and stepped forward and followed with the other foot and was on the lift. Avoiding eye contact, she turned around and faced the lift doors as they closed.</a:t>
            </a:r>
            <a:endParaRPr lang="en-US" sz="2400" dirty="0" smtClean="0">
              <a:latin typeface="Times New Roman" panose="02020603050405020304" pitchFamily="18" charset="0"/>
            </a:endParaRPr>
          </a:p>
          <a:p>
            <a:pPr indent="200025" algn="just">
              <a:lnSpc>
                <a:spcPts val="2600"/>
              </a:lnSpc>
            </a:pPr>
            <a:r>
              <a:rPr lang="en-US" sz="2400" dirty="0" smtClean="0">
                <a:latin typeface="Times New Roman" panose="02020603050405020304" pitchFamily="18" charset="0"/>
              </a:rPr>
              <a:t>  A second passed, and then another second, and then another. </a:t>
            </a:r>
            <a:r>
              <a:rPr lang="en-US" sz="2400" dirty="0" smtClean="0">
                <a:solidFill>
                  <a:srgbClr val="FF0000"/>
                </a:solidFill>
                <a:latin typeface="Times New Roman" panose="02020603050405020304" pitchFamily="18" charset="0"/>
              </a:rPr>
              <a:t>Her fear increased! </a:t>
            </a:r>
            <a:r>
              <a:rPr lang="en-US" sz="2400" dirty="0" smtClean="0">
                <a:latin typeface="Times New Roman" panose="02020603050405020304" pitchFamily="18" charset="0"/>
              </a:rPr>
              <a:t>The lift didn't move. </a:t>
            </a:r>
            <a:r>
              <a:rPr lang="en-US" sz="2400" dirty="0" smtClean="0">
                <a:solidFill>
                  <a:srgbClr val="FF0000"/>
                </a:solidFill>
                <a:latin typeface="Times New Roman" panose="02020603050405020304" pitchFamily="18" charset="0"/>
              </a:rPr>
              <a:t>Panic consumed her. </a:t>
            </a:r>
            <a:r>
              <a:rPr lang="en-US" sz="2400" dirty="0" smtClean="0">
                <a:latin typeface="Times New Roman" panose="02020603050405020304" pitchFamily="18" charset="0"/>
              </a:rPr>
              <a:t>“Oh dear," she thought, “I'm about to be robbed</a:t>
            </a:r>
            <a:r>
              <a:rPr lang="en-US" sz="2400" dirty="0" smtClean="0">
                <a:latin typeface="Times New Roman" panose="02020603050405020304" pitchFamily="18" charset="0"/>
              </a:rPr>
              <a:t>!”</a:t>
            </a:r>
            <a:endParaRPr lang="en-US" sz="2400" dirty="0" smtClean="0">
              <a:latin typeface="Times New Roman" panose="02020603050405020304" pitchFamily="18" charset="0"/>
            </a:endParaRPr>
          </a:p>
          <a:p>
            <a:pPr>
              <a:lnSpc>
                <a:spcPts val="2600"/>
              </a:lnSpc>
            </a:pPr>
            <a:r>
              <a:rPr lang="en-US" sz="2400" dirty="0" smtClean="0">
                <a:latin typeface="Times New Roman" panose="02020603050405020304" pitchFamily="18" charset="0"/>
              </a:rPr>
              <a:t>     Her </a:t>
            </a:r>
            <a:r>
              <a:rPr lang="en-US" sz="2400" dirty="0" smtClean="0">
                <a:latin typeface="Times New Roman" panose="02020603050405020304" pitchFamily="18" charset="0"/>
              </a:rPr>
              <a:t>heart sank and sweat poured. Then one of the men said, “Hit the floor.” Instinct </a:t>
            </a:r>
            <a:endParaRPr lang="en-US" sz="2400" dirty="0" smtClean="0">
              <a:latin typeface="Times New Roman" panose="02020603050405020304" pitchFamily="18" charset="0"/>
            </a:endParaRPr>
          </a:p>
          <a:p>
            <a:pPr>
              <a:lnSpc>
                <a:spcPts val="2600"/>
              </a:lnSpc>
            </a:pPr>
            <a:r>
              <a:rPr lang="en-US" sz="2400" dirty="0" smtClean="0">
                <a:latin typeface="Times New Roman" panose="02020603050405020304" pitchFamily="18" charset="0"/>
              </a:rPr>
              <a:t>(</a:t>
            </a:r>
            <a:r>
              <a:rPr lang="en-US" sz="2400" dirty="0" err="1" smtClean="0">
                <a:latin typeface="Times New Roman" panose="02020603050405020304" pitchFamily="18" charset="0"/>
              </a:rPr>
              <a:t>本能</a:t>
            </a:r>
            <a:r>
              <a:rPr lang="en-US" sz="2400" dirty="0" smtClean="0">
                <a:latin typeface="Times New Roman" panose="02020603050405020304" pitchFamily="18" charset="0"/>
              </a:rPr>
              <a:t>） told her: Do what they tell you. The bag of coins flew upwards as she threw out her arms and collapsed on the lift carpet. A shower of coins rained down on her. “Take my money and spare me," she prayed. More seconds </a:t>
            </a:r>
            <a:r>
              <a:rPr lang="en-US" sz="2400" dirty="0" smtClean="0">
                <a:latin typeface="Times New Roman" panose="02020603050405020304" pitchFamily="18" charset="0"/>
              </a:rPr>
              <a:t>passed.</a:t>
            </a:r>
            <a:endParaRPr lang="en-US" sz="2400" dirty="0" smtClean="0">
              <a:latin typeface="Times New Roman" panose="02020603050405020304" pitchFamily="18" charset="0"/>
            </a:endParaRPr>
          </a:p>
          <a:p>
            <a:pPr indent="200025" algn="just">
              <a:lnSpc>
                <a:spcPts val="2600"/>
              </a:lnSpc>
            </a:pPr>
            <a:r>
              <a:rPr lang="en-US" dirty="0" smtClean="0">
                <a:latin typeface="Times New Roman" panose="02020603050405020304" pitchFamily="18" charset="0"/>
              </a:rPr>
              <a:t> </a:t>
            </a:r>
            <a:endParaRPr lang="zh-CN" altLang="en-US" dirty="0"/>
          </a:p>
        </p:txBody>
      </p:sp>
      <p:sp>
        <p:nvSpPr>
          <p:cNvPr id="13" name="文本框 2"/>
          <p:cNvSpPr txBox="1"/>
          <p:nvPr/>
        </p:nvSpPr>
        <p:spPr>
          <a:xfrm>
            <a:off x="3595670" y="3000372"/>
            <a:ext cx="6143668" cy="707886"/>
          </a:xfrm>
          <a:prstGeom prst="rect">
            <a:avLst/>
          </a:prstGeom>
          <a:solidFill>
            <a:srgbClr val="0000CC"/>
          </a:solidFill>
        </p:spPr>
        <p:txBody>
          <a:bodyPr wrap="square" rtlCol="0">
            <a:spAutoFit/>
          </a:bodyPr>
          <a:lstStyle/>
          <a:p>
            <a:r>
              <a:rPr lang="en-US" altLang="zh-CN" sz="4000" b="1" i="1" dirty="0" smtClean="0">
                <a:solidFill>
                  <a:schemeClr val="bg1"/>
                </a:solidFill>
                <a:latin typeface="Times New Roman" panose="02020603050405020304" pitchFamily="18" charset="0"/>
                <a:cs typeface="Times New Roman" panose="02020603050405020304" pitchFamily="18" charset="0"/>
              </a:rPr>
              <a:t> direct ways to show “fear”</a:t>
            </a:r>
            <a:endParaRPr lang="en-US" altLang="zh-CN" sz="4000" b="1" i="1" dirty="0">
              <a:solidFill>
                <a:schemeClr val="bg1"/>
              </a:solidFill>
              <a:latin typeface="Times New Roman" panose="02020603050405020304" pitchFamily="18" charset="0"/>
              <a:cs typeface="Times New Roman" panose="02020603050405020304" pitchFamily="18" charset="0"/>
            </a:endParaRPr>
          </a:p>
        </p:txBody>
      </p:sp>
      <p:cxnSp>
        <p:nvCxnSpPr>
          <p:cNvPr id="14" name="直接箭头连接符 13"/>
          <p:cNvCxnSpPr/>
          <p:nvPr/>
        </p:nvCxnSpPr>
        <p:spPr>
          <a:xfrm rot="10800000" flipV="1">
            <a:off x="4310050" y="1714488"/>
            <a:ext cx="3071834" cy="1285884"/>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nvCxnSpPr>
        <p:spPr>
          <a:xfrm>
            <a:off x="2238348" y="2786058"/>
            <a:ext cx="2000264" cy="214314"/>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rot="5400000" flipH="1" flipV="1">
            <a:off x="2917009" y="3679033"/>
            <a:ext cx="1214446" cy="1143008"/>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nvCxnSpPr>
        <p:spPr>
          <a:xfrm rot="10800000">
            <a:off x="4095736" y="3786190"/>
            <a:ext cx="4929222" cy="714380"/>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8"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left)">
                                      <p:cBhvr>
                                        <p:cTn id="10" dur="500"/>
                                        <p:tgtEl>
                                          <p:spTgt spid="17"/>
                                        </p:tgtEl>
                                      </p:cBhvr>
                                    </p:animEffect>
                                  </p:childTnLst>
                                </p:cTn>
                              </p:par>
                              <p:par>
                                <p:cTn id="11" presetID="22" presetClass="entr" presetSubtype="4"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wipe(down)">
                                      <p:cBhvr>
                                        <p:cTn id="13" dur="500"/>
                                        <p:tgtEl>
                                          <p:spTgt spid="24"/>
                                        </p:tgtEl>
                                      </p:cBhvr>
                                    </p:animEffect>
                                  </p:childTnLst>
                                </p:cTn>
                              </p:par>
                              <p:par>
                                <p:cTn id="14" presetID="22" presetClass="entr" presetSubtype="4" fill="hold"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down)">
                                      <p:cBhvr>
                                        <p:cTn id="16" dur="500"/>
                                        <p:tgtEl>
                                          <p:spTgt spid="27"/>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52464" y="928670"/>
            <a:ext cx="9572692" cy="1384995"/>
          </a:xfrm>
          <a:prstGeom prst="rect">
            <a:avLst/>
          </a:prstGeom>
          <a:noFill/>
        </p:spPr>
        <p:txBody>
          <a:bodyPr wrap="square" rtlCol="0">
            <a:spAutoFit/>
          </a:bodyPr>
          <a:lstStyle/>
          <a:p>
            <a:r>
              <a:rPr lang="en-US" altLang="zh-CN" sz="2800" b="1" dirty="0" smtClean="0">
                <a:latin typeface="Times New Roman" panose="02020603050405020304" pitchFamily="18" charset="0"/>
                <a:cs typeface="Times New Roman" panose="02020603050405020304" pitchFamily="18" charset="0"/>
              </a:rPr>
              <a:t>How did the woman feel generally </a:t>
            </a:r>
            <a:r>
              <a:rPr lang="en-US" altLang="zh-CN" sz="2800" b="1" dirty="0" smtClean="0">
                <a:latin typeface="Times New Roman" panose="02020603050405020304" pitchFamily="18" charset="0"/>
                <a:cs typeface="Times New Roman" panose="02020603050405020304" pitchFamily="18" charset="0"/>
              </a:rPr>
              <a:t>? </a:t>
            </a:r>
            <a:r>
              <a:rPr lang="en-US" altLang="zh-CN" sz="2800" b="1" dirty="0" smtClean="0">
                <a:latin typeface="Times New Roman" panose="02020603050405020304" pitchFamily="18" charset="0"/>
                <a:cs typeface="Times New Roman" panose="02020603050405020304" pitchFamily="18" charset="0"/>
              </a:rPr>
              <a:t>How do you know that?</a:t>
            </a:r>
            <a:endParaRPr lang="en-US" altLang="zh-CN" sz="2800" b="1" dirty="0">
              <a:latin typeface="Times New Roman" panose="02020603050405020304" pitchFamily="18" charset="0"/>
              <a:cs typeface="Times New Roman" panose="02020603050405020304" pitchFamily="18" charset="0"/>
            </a:endParaRPr>
          </a:p>
          <a:p>
            <a:endParaRPr lang="en-US" altLang="zh-CN" sz="2800" b="1" dirty="0">
              <a:latin typeface="Times New Roman" panose="02020603050405020304" pitchFamily="18" charset="0"/>
              <a:cs typeface="Times New Roman" panose="02020603050405020304" pitchFamily="18" charset="0"/>
            </a:endParaRPr>
          </a:p>
          <a:p>
            <a:r>
              <a:rPr lang="en-US" altLang="zh-CN" sz="2800" b="1" dirty="0">
                <a:latin typeface="Times New Roman" panose="02020603050405020304" pitchFamily="18" charset="0"/>
                <a:cs typeface="Times New Roman" panose="02020603050405020304" pitchFamily="18" charset="0"/>
              </a:rPr>
              <a:t>          </a:t>
            </a:r>
            <a:endParaRPr lang="en-US" altLang="zh-CN" sz="2800" b="1" dirty="0">
              <a:latin typeface="Times New Roman" panose="02020603050405020304" pitchFamily="18" charset="0"/>
              <a:cs typeface="Times New Roman" panose="02020603050405020304" pitchFamily="18" charset="0"/>
            </a:endParaRPr>
          </a:p>
        </p:txBody>
      </p:sp>
      <p:sp>
        <p:nvSpPr>
          <p:cNvPr id="8" name="矩形 7"/>
          <p:cNvSpPr/>
          <p:nvPr/>
        </p:nvSpPr>
        <p:spPr>
          <a:xfrm>
            <a:off x="309522" y="1428736"/>
            <a:ext cx="11644394" cy="5427127"/>
          </a:xfrm>
          <a:prstGeom prst="rect">
            <a:avLst/>
          </a:prstGeom>
        </p:spPr>
        <p:txBody>
          <a:bodyPr wrap="square">
            <a:spAutoFit/>
          </a:bodyPr>
          <a:lstStyle/>
          <a:p>
            <a:pPr indent="200025" algn="just">
              <a:lnSpc>
                <a:spcPts val="2600"/>
              </a:lnSpc>
            </a:pPr>
            <a:r>
              <a:rPr lang="en-US" sz="2400" dirty="0" smtClean="0">
                <a:solidFill>
                  <a:srgbClr val="000000"/>
                </a:solidFill>
                <a:latin typeface="Times New Roman" panose="02020603050405020304" pitchFamily="18" charset="0"/>
              </a:rPr>
              <a:t> Both were huge, very huge figures. The </a:t>
            </a:r>
            <a:r>
              <a:rPr lang="en-US" sz="2400" dirty="0" smtClean="0">
                <a:latin typeface="Times New Roman" panose="02020603050405020304" pitchFamily="18" charset="0"/>
              </a:rPr>
              <a:t>woman was scared. Her first thought was: ＂These two are going to rob me.” Her next thought was: “Don't be afraid. They look like nice gentlemen.”</a:t>
            </a:r>
            <a:endParaRPr lang="en-US" sz="2400" dirty="0" smtClean="0">
              <a:latin typeface="Times New Roman" panose="02020603050405020304" pitchFamily="18" charset="0"/>
            </a:endParaRPr>
          </a:p>
          <a:p>
            <a:pPr indent="200025" algn="just">
              <a:lnSpc>
                <a:spcPts val="2600"/>
              </a:lnSpc>
            </a:pPr>
            <a:r>
              <a:rPr lang="en-US" sz="2400" dirty="0" smtClean="0">
                <a:latin typeface="Times New Roman" panose="02020603050405020304" pitchFamily="18" charset="0"/>
              </a:rPr>
              <a:t>  But fear seized her. She stood and stared at the two men. She felt anxious and ashamed. She hoped they didn't read her mind. Surely they knew her hesitation about joining them in the lift. It was all too obvious. Her face was red. She couldn't just stand there, so </a:t>
            </a:r>
            <a:r>
              <a:rPr lang="en-US" sz="2400" dirty="0" smtClean="0">
                <a:solidFill>
                  <a:srgbClr val="FF00FF"/>
                </a:solidFill>
                <a:latin typeface="Times New Roman" panose="02020603050405020304" pitchFamily="18" charset="0"/>
              </a:rPr>
              <a:t>with an effort of will </a:t>
            </a:r>
            <a:r>
              <a:rPr lang="en-US" sz="2400" dirty="0" smtClean="0">
                <a:latin typeface="Times New Roman" panose="02020603050405020304" pitchFamily="18" charset="0"/>
              </a:rPr>
              <a:t>she </a:t>
            </a:r>
            <a:r>
              <a:rPr lang="en-US" sz="2400" dirty="0" smtClean="0">
                <a:solidFill>
                  <a:srgbClr val="FF00FF"/>
                </a:solidFill>
                <a:latin typeface="Times New Roman" panose="02020603050405020304" pitchFamily="18" charset="0"/>
              </a:rPr>
              <a:t>picked up one foot and stepped forward</a:t>
            </a:r>
            <a:r>
              <a:rPr lang="en-US" sz="2400" dirty="0" smtClean="0">
                <a:latin typeface="Times New Roman" panose="02020603050405020304" pitchFamily="18" charset="0"/>
              </a:rPr>
              <a:t> and </a:t>
            </a:r>
            <a:r>
              <a:rPr lang="en-US" sz="2400" dirty="0" smtClean="0">
                <a:solidFill>
                  <a:srgbClr val="FF00FF"/>
                </a:solidFill>
                <a:latin typeface="Times New Roman" panose="02020603050405020304" pitchFamily="18" charset="0"/>
              </a:rPr>
              <a:t>followed with the other foot</a:t>
            </a:r>
            <a:r>
              <a:rPr lang="en-US" sz="2400" dirty="0" smtClean="0">
                <a:latin typeface="Times New Roman" panose="02020603050405020304" pitchFamily="18" charset="0"/>
              </a:rPr>
              <a:t> and was on the lift. </a:t>
            </a:r>
            <a:r>
              <a:rPr lang="en-US" sz="2400" dirty="0" smtClean="0">
                <a:solidFill>
                  <a:srgbClr val="FF00FF"/>
                </a:solidFill>
                <a:latin typeface="Times New Roman" panose="02020603050405020304" pitchFamily="18" charset="0"/>
              </a:rPr>
              <a:t>Avoiding eye contact</a:t>
            </a:r>
            <a:r>
              <a:rPr lang="en-US" sz="2400" dirty="0" smtClean="0">
                <a:latin typeface="Times New Roman" panose="02020603050405020304" pitchFamily="18" charset="0"/>
              </a:rPr>
              <a:t>, she turned around and faced the lift doors as they closed.</a:t>
            </a:r>
            <a:endParaRPr lang="en-US" sz="2400" dirty="0" smtClean="0">
              <a:latin typeface="Times New Roman" panose="02020603050405020304" pitchFamily="18" charset="0"/>
            </a:endParaRPr>
          </a:p>
          <a:p>
            <a:pPr indent="200025" algn="just">
              <a:lnSpc>
                <a:spcPts val="2600"/>
              </a:lnSpc>
            </a:pPr>
            <a:r>
              <a:rPr lang="en-US" sz="2400" dirty="0" smtClean="0">
                <a:latin typeface="Times New Roman" panose="02020603050405020304" pitchFamily="18" charset="0"/>
              </a:rPr>
              <a:t>  A second passed, and then another second, and then another. Her fear increased! The lift didn't move. Panic consumed her. “Oh dear," she thought, “I'm about to be robbed</a:t>
            </a:r>
            <a:r>
              <a:rPr lang="en-US" sz="2400" dirty="0" smtClean="0">
                <a:latin typeface="Times New Roman" panose="02020603050405020304" pitchFamily="18" charset="0"/>
              </a:rPr>
              <a:t>!”</a:t>
            </a:r>
            <a:endParaRPr lang="en-US" sz="2400" dirty="0" smtClean="0">
              <a:latin typeface="Times New Roman" panose="02020603050405020304" pitchFamily="18" charset="0"/>
            </a:endParaRPr>
          </a:p>
          <a:p>
            <a:pPr>
              <a:lnSpc>
                <a:spcPts val="2600"/>
              </a:lnSpc>
            </a:pPr>
            <a:r>
              <a:rPr lang="en-US" sz="2400" dirty="0" smtClean="0">
                <a:latin typeface="Times New Roman" panose="02020603050405020304" pitchFamily="18" charset="0"/>
              </a:rPr>
              <a:t>    </a:t>
            </a:r>
            <a:r>
              <a:rPr lang="en-US" sz="2400" dirty="0" smtClean="0">
                <a:solidFill>
                  <a:srgbClr val="FF00FF"/>
                </a:solidFill>
                <a:latin typeface="Times New Roman" panose="02020603050405020304" pitchFamily="18" charset="0"/>
              </a:rPr>
              <a:t> Her heart sank and sweat poured</a:t>
            </a:r>
            <a:r>
              <a:rPr lang="en-US" sz="2400" dirty="0" smtClean="0">
                <a:latin typeface="Times New Roman" panose="02020603050405020304" pitchFamily="18" charset="0"/>
              </a:rPr>
              <a:t>. Then one of the men said, “Hit the floor.” Instinct </a:t>
            </a:r>
            <a:endParaRPr lang="en-US" sz="2400" dirty="0" smtClean="0">
              <a:latin typeface="Times New Roman" panose="02020603050405020304" pitchFamily="18" charset="0"/>
            </a:endParaRPr>
          </a:p>
          <a:p>
            <a:pPr>
              <a:lnSpc>
                <a:spcPts val="2600"/>
              </a:lnSpc>
            </a:pPr>
            <a:r>
              <a:rPr lang="en-US" sz="2400" dirty="0" smtClean="0">
                <a:latin typeface="Times New Roman" panose="02020603050405020304" pitchFamily="18" charset="0"/>
              </a:rPr>
              <a:t>(</a:t>
            </a:r>
            <a:r>
              <a:rPr lang="en-US" sz="2400" dirty="0" err="1" smtClean="0">
                <a:latin typeface="Times New Roman" panose="02020603050405020304" pitchFamily="18" charset="0"/>
              </a:rPr>
              <a:t>本能</a:t>
            </a:r>
            <a:r>
              <a:rPr lang="en-US" sz="2400" dirty="0" smtClean="0">
                <a:latin typeface="Times New Roman" panose="02020603050405020304" pitchFamily="18" charset="0"/>
              </a:rPr>
              <a:t>） told her: Do what they tell you. The bag of coins flew upwards as she threw out her arms and collapsed on the lift carpet. A shower of coins rained down on her. </a:t>
            </a:r>
            <a:r>
              <a:rPr lang="en-US" sz="2400" dirty="0" smtClean="0">
                <a:solidFill>
                  <a:srgbClr val="FF00FF"/>
                </a:solidFill>
                <a:latin typeface="Times New Roman" panose="02020603050405020304" pitchFamily="18" charset="0"/>
              </a:rPr>
              <a:t>“Take my money and spare me," she prayed.</a:t>
            </a:r>
            <a:r>
              <a:rPr lang="en-US" sz="2400" dirty="0" smtClean="0">
                <a:solidFill>
                  <a:srgbClr val="0000CC"/>
                </a:solidFill>
                <a:latin typeface="Times New Roman" panose="02020603050405020304" pitchFamily="18" charset="0"/>
              </a:rPr>
              <a:t> </a:t>
            </a:r>
            <a:r>
              <a:rPr lang="en-US" sz="2400" dirty="0" smtClean="0">
                <a:latin typeface="Times New Roman" panose="02020603050405020304" pitchFamily="18" charset="0"/>
              </a:rPr>
              <a:t>More seconds </a:t>
            </a:r>
            <a:r>
              <a:rPr lang="en-US" sz="2400" dirty="0" smtClean="0">
                <a:latin typeface="Times New Roman" panose="02020603050405020304" pitchFamily="18" charset="0"/>
              </a:rPr>
              <a:t>passed.</a:t>
            </a:r>
            <a:endParaRPr lang="en-US" sz="2400" dirty="0" smtClean="0">
              <a:latin typeface="Times New Roman" panose="02020603050405020304" pitchFamily="18" charset="0"/>
            </a:endParaRPr>
          </a:p>
          <a:p>
            <a:pPr indent="200025" algn="just">
              <a:lnSpc>
                <a:spcPts val="2600"/>
              </a:lnSpc>
            </a:pPr>
            <a:r>
              <a:rPr lang="en-US" dirty="0" smtClean="0">
                <a:latin typeface="Times New Roman" panose="02020603050405020304" pitchFamily="18" charset="0"/>
              </a:rPr>
              <a:t> </a:t>
            </a:r>
            <a:endParaRPr lang="zh-CN" altLang="en-US" dirty="0"/>
          </a:p>
        </p:txBody>
      </p:sp>
      <p:sp>
        <p:nvSpPr>
          <p:cNvPr id="13" name="文本框 2"/>
          <p:cNvSpPr txBox="1"/>
          <p:nvPr/>
        </p:nvSpPr>
        <p:spPr>
          <a:xfrm>
            <a:off x="2666976" y="1500174"/>
            <a:ext cx="6143668" cy="707886"/>
          </a:xfrm>
          <a:prstGeom prst="rect">
            <a:avLst/>
          </a:prstGeom>
          <a:solidFill>
            <a:srgbClr val="0000CC"/>
          </a:solidFill>
        </p:spPr>
        <p:txBody>
          <a:bodyPr wrap="square" rtlCol="0">
            <a:spAutoFit/>
          </a:bodyPr>
          <a:lstStyle/>
          <a:p>
            <a:r>
              <a:rPr lang="en-US" altLang="zh-CN" sz="4000" b="1" i="1" dirty="0" smtClean="0">
                <a:solidFill>
                  <a:schemeClr val="bg1"/>
                </a:solidFill>
                <a:latin typeface="Times New Roman" panose="02020603050405020304" pitchFamily="18" charset="0"/>
                <a:cs typeface="Times New Roman" panose="02020603050405020304" pitchFamily="18" charset="0"/>
              </a:rPr>
              <a:t> indirect ways to show “fear”</a:t>
            </a:r>
            <a:endParaRPr lang="en-US" altLang="zh-CN" sz="4000" b="1" i="1" dirty="0">
              <a:solidFill>
                <a:schemeClr val="bg1"/>
              </a:solidFill>
              <a:latin typeface="Times New Roman" panose="02020603050405020304" pitchFamily="18" charset="0"/>
              <a:cs typeface="Times New Roman" panose="02020603050405020304" pitchFamily="18" charset="0"/>
            </a:endParaRPr>
          </a:p>
        </p:txBody>
      </p:sp>
      <p:cxnSp>
        <p:nvCxnSpPr>
          <p:cNvPr id="6" name="直接箭头连接符 5"/>
          <p:cNvCxnSpPr/>
          <p:nvPr/>
        </p:nvCxnSpPr>
        <p:spPr>
          <a:xfrm flipV="1">
            <a:off x="1381092" y="2285992"/>
            <a:ext cx="2643206" cy="1143008"/>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rot="5400000" flipH="1" flipV="1">
            <a:off x="3167042" y="2928934"/>
            <a:ext cx="1571636" cy="285752"/>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rot="16200000" flipV="1">
            <a:off x="2809852" y="3643314"/>
            <a:ext cx="2857520" cy="142876"/>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nvCxnSpPr>
        <p:spPr>
          <a:xfrm rot="10800000">
            <a:off x="4238612" y="2285992"/>
            <a:ext cx="6572296" cy="3643338"/>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par>
                                <p:cTn id="11" presetID="22" presetClass="entr" presetSubtype="4"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down)">
                                      <p:cBhvr>
                                        <p:cTn id="13" dur="500"/>
                                        <p:tgtEl>
                                          <p:spTgt spid="15"/>
                                        </p:tgtEl>
                                      </p:cBhvr>
                                    </p:animEffect>
                                  </p:childTnLst>
                                </p:cTn>
                              </p:par>
                              <p:par>
                                <p:cTn id="14" presetID="22" presetClass="entr" presetSubtype="2" fill="hold"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wipe(right)">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309654" y="1357298"/>
            <a:ext cx="2882520" cy="523220"/>
          </a:xfrm>
          <a:prstGeom prst="rect">
            <a:avLst/>
          </a:prstGeom>
        </p:spPr>
        <p:txBody>
          <a:bodyPr wrap="none">
            <a:spAutoFit/>
          </a:bodyPr>
          <a:lstStyle/>
          <a:p>
            <a:r>
              <a:rPr lang="en-US" sz="2800" dirty="0" smtClean="0">
                <a:solidFill>
                  <a:srgbClr val="FF0000"/>
                </a:solidFill>
                <a:latin typeface="Times New Roman" panose="02020603050405020304" pitchFamily="18" charset="0"/>
              </a:rPr>
              <a:t>But</a:t>
            </a:r>
            <a:r>
              <a:rPr lang="en-US" sz="2800" dirty="0" smtClean="0">
                <a:latin typeface="Times New Roman" panose="02020603050405020304" pitchFamily="18" charset="0"/>
              </a:rPr>
              <a:t> </a:t>
            </a:r>
            <a:r>
              <a:rPr lang="en-US" sz="2800" dirty="0" smtClean="0">
                <a:solidFill>
                  <a:srgbClr val="FF0000"/>
                </a:solidFill>
                <a:latin typeface="Times New Roman" panose="02020603050405020304" pitchFamily="18" charset="0"/>
              </a:rPr>
              <a:t>fear seized her</a:t>
            </a:r>
            <a:endParaRPr lang="zh-CN" altLang="en-US" sz="2800" dirty="0"/>
          </a:p>
        </p:txBody>
      </p:sp>
      <p:sp>
        <p:nvSpPr>
          <p:cNvPr id="8" name="矩形 7"/>
          <p:cNvSpPr/>
          <p:nvPr/>
        </p:nvSpPr>
        <p:spPr>
          <a:xfrm>
            <a:off x="1309654" y="2262838"/>
            <a:ext cx="3023585" cy="523220"/>
          </a:xfrm>
          <a:prstGeom prst="rect">
            <a:avLst/>
          </a:prstGeom>
        </p:spPr>
        <p:txBody>
          <a:bodyPr wrap="none">
            <a:spAutoFit/>
          </a:bodyPr>
          <a:lstStyle/>
          <a:p>
            <a:r>
              <a:rPr lang="en-US" sz="2800" dirty="0" smtClean="0">
                <a:solidFill>
                  <a:srgbClr val="FF0000"/>
                </a:solidFill>
                <a:latin typeface="Times New Roman" panose="02020603050405020304" pitchFamily="18" charset="0"/>
              </a:rPr>
              <a:t>Her fear increased! </a:t>
            </a:r>
            <a:endParaRPr lang="zh-CN" altLang="en-US" sz="2800" dirty="0"/>
          </a:p>
        </p:txBody>
      </p:sp>
      <p:sp>
        <p:nvSpPr>
          <p:cNvPr id="9" name="矩形 8"/>
          <p:cNvSpPr/>
          <p:nvPr/>
        </p:nvSpPr>
        <p:spPr>
          <a:xfrm>
            <a:off x="1166778" y="3048656"/>
            <a:ext cx="3391698" cy="523220"/>
          </a:xfrm>
          <a:prstGeom prst="rect">
            <a:avLst/>
          </a:prstGeom>
        </p:spPr>
        <p:txBody>
          <a:bodyPr wrap="none">
            <a:spAutoFit/>
          </a:bodyPr>
          <a:lstStyle/>
          <a:p>
            <a:r>
              <a:rPr lang="en-US" sz="2800" dirty="0" smtClean="0">
                <a:solidFill>
                  <a:srgbClr val="FF0000"/>
                </a:solidFill>
                <a:latin typeface="Times New Roman" panose="02020603050405020304" pitchFamily="18" charset="0"/>
              </a:rPr>
              <a:t>Panic consumed her. </a:t>
            </a:r>
            <a:r>
              <a:rPr lang="en-US" sz="2800" dirty="0" smtClean="0">
                <a:latin typeface="Times New Roman" panose="02020603050405020304" pitchFamily="18" charset="0"/>
              </a:rPr>
              <a:t>“</a:t>
            </a:r>
            <a:endParaRPr lang="zh-CN" altLang="en-US" sz="2800" dirty="0"/>
          </a:p>
        </p:txBody>
      </p:sp>
      <p:sp>
        <p:nvSpPr>
          <p:cNvPr id="10" name="矩形 9"/>
          <p:cNvSpPr/>
          <p:nvPr/>
        </p:nvSpPr>
        <p:spPr>
          <a:xfrm>
            <a:off x="5381620" y="1357298"/>
            <a:ext cx="3259162" cy="523220"/>
          </a:xfrm>
          <a:prstGeom prst="rect">
            <a:avLst/>
          </a:prstGeom>
        </p:spPr>
        <p:txBody>
          <a:bodyPr wrap="none">
            <a:spAutoFit/>
          </a:bodyPr>
          <a:lstStyle/>
          <a:p>
            <a:r>
              <a:rPr lang="en-US" sz="2800" dirty="0" smtClean="0">
                <a:solidFill>
                  <a:srgbClr val="0000CC"/>
                </a:solidFill>
                <a:latin typeface="Times New Roman" panose="02020603050405020304" pitchFamily="18" charset="0"/>
              </a:rPr>
              <a:t>with an effort of will</a:t>
            </a:r>
            <a:r>
              <a:rPr lang="en-US" sz="2800" dirty="0" smtClean="0">
                <a:latin typeface="Times New Roman" panose="02020603050405020304" pitchFamily="18" charset="0"/>
              </a:rPr>
              <a:t> </a:t>
            </a:r>
            <a:endParaRPr lang="zh-CN" altLang="en-US" sz="2800" dirty="0"/>
          </a:p>
        </p:txBody>
      </p:sp>
      <p:sp>
        <p:nvSpPr>
          <p:cNvPr id="11" name="矩形 10"/>
          <p:cNvSpPr/>
          <p:nvPr/>
        </p:nvSpPr>
        <p:spPr>
          <a:xfrm>
            <a:off x="5453058" y="2000240"/>
            <a:ext cx="3224537" cy="523220"/>
          </a:xfrm>
          <a:prstGeom prst="rect">
            <a:avLst/>
          </a:prstGeom>
        </p:spPr>
        <p:txBody>
          <a:bodyPr wrap="none">
            <a:spAutoFit/>
          </a:bodyPr>
          <a:lstStyle/>
          <a:p>
            <a:r>
              <a:rPr lang="en-US" sz="2800" dirty="0" smtClean="0">
                <a:solidFill>
                  <a:srgbClr val="0000CC"/>
                </a:solidFill>
                <a:latin typeface="Times New Roman" panose="02020603050405020304" pitchFamily="18" charset="0"/>
              </a:rPr>
              <a:t>Avoiding eye contact</a:t>
            </a:r>
            <a:endParaRPr lang="zh-CN" altLang="en-US" sz="2800" dirty="0"/>
          </a:p>
        </p:txBody>
      </p:sp>
      <p:sp>
        <p:nvSpPr>
          <p:cNvPr id="12" name="矩形 11"/>
          <p:cNvSpPr/>
          <p:nvPr/>
        </p:nvSpPr>
        <p:spPr>
          <a:xfrm>
            <a:off x="5167306" y="2643182"/>
            <a:ext cx="4966424" cy="523220"/>
          </a:xfrm>
          <a:prstGeom prst="rect">
            <a:avLst/>
          </a:prstGeom>
        </p:spPr>
        <p:txBody>
          <a:bodyPr wrap="none">
            <a:spAutoFit/>
          </a:bodyPr>
          <a:lstStyle/>
          <a:p>
            <a:r>
              <a:rPr lang="en-US" sz="2800" dirty="0" smtClean="0">
                <a:latin typeface="Times New Roman" panose="02020603050405020304" pitchFamily="18" charset="0"/>
              </a:rPr>
              <a:t> </a:t>
            </a:r>
            <a:r>
              <a:rPr lang="en-US" sz="2800" dirty="0" smtClean="0">
                <a:solidFill>
                  <a:srgbClr val="0000CC"/>
                </a:solidFill>
                <a:latin typeface="Times New Roman" panose="02020603050405020304" pitchFamily="18" charset="0"/>
              </a:rPr>
              <a:t>Her heart sank and sweat poured</a:t>
            </a:r>
            <a:endParaRPr lang="zh-CN" altLang="en-US" sz="2800" dirty="0"/>
          </a:p>
        </p:txBody>
      </p:sp>
      <p:sp>
        <p:nvSpPr>
          <p:cNvPr id="13" name="矩形 12"/>
          <p:cNvSpPr/>
          <p:nvPr/>
        </p:nvSpPr>
        <p:spPr>
          <a:xfrm>
            <a:off x="5095868" y="3405846"/>
            <a:ext cx="6679008" cy="523220"/>
          </a:xfrm>
          <a:prstGeom prst="rect">
            <a:avLst/>
          </a:prstGeom>
        </p:spPr>
        <p:txBody>
          <a:bodyPr wrap="none">
            <a:spAutoFit/>
          </a:bodyPr>
          <a:lstStyle/>
          <a:p>
            <a:r>
              <a:rPr lang="en-US" sz="2800" dirty="0" smtClean="0">
                <a:solidFill>
                  <a:srgbClr val="0000CC"/>
                </a:solidFill>
                <a:latin typeface="Times New Roman" panose="02020603050405020304" pitchFamily="18" charset="0"/>
              </a:rPr>
              <a:t>“Take my money and spare me," she prayed. </a:t>
            </a:r>
            <a:endParaRPr lang="zh-CN" altLang="en-US" sz="2800" dirty="0"/>
          </a:p>
        </p:txBody>
      </p:sp>
      <p:cxnSp>
        <p:nvCxnSpPr>
          <p:cNvPr id="14" name="直接箭头连接符 13"/>
          <p:cNvCxnSpPr/>
          <p:nvPr/>
        </p:nvCxnSpPr>
        <p:spPr>
          <a:xfrm rot="5400000">
            <a:off x="3131323" y="3107529"/>
            <a:ext cx="3500462" cy="1588"/>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sp>
        <p:nvSpPr>
          <p:cNvPr id="17" name="文本框 2"/>
          <p:cNvSpPr txBox="1"/>
          <p:nvPr/>
        </p:nvSpPr>
        <p:spPr>
          <a:xfrm>
            <a:off x="1666844" y="4857760"/>
            <a:ext cx="8429684" cy="707886"/>
          </a:xfrm>
          <a:prstGeom prst="rect">
            <a:avLst/>
          </a:prstGeom>
          <a:solidFill>
            <a:srgbClr val="0000CC"/>
          </a:solidFill>
        </p:spPr>
        <p:txBody>
          <a:bodyPr wrap="square" rtlCol="0">
            <a:spAutoFit/>
          </a:bodyPr>
          <a:lstStyle/>
          <a:p>
            <a:r>
              <a:rPr lang="en-US" altLang="zh-CN" sz="4000" b="1" i="1" dirty="0" smtClean="0">
                <a:solidFill>
                  <a:schemeClr val="bg1"/>
                </a:solidFill>
                <a:latin typeface="Times New Roman" panose="02020603050405020304" pitchFamily="18" charset="0"/>
                <a:cs typeface="Times New Roman" panose="02020603050405020304" pitchFamily="18" charset="0"/>
              </a:rPr>
              <a:t>Her fear became stronger and stronger</a:t>
            </a:r>
            <a:endParaRPr lang="en-US" altLang="zh-CN" sz="4000" b="1" i="1" dirty="0">
              <a:solidFill>
                <a:schemeClr val="bg1"/>
              </a:solidFill>
              <a:latin typeface="Times New Roman" panose="02020603050405020304" pitchFamily="18" charset="0"/>
              <a:cs typeface="Times New Roman" panose="02020603050405020304" pitchFamily="18" charset="0"/>
            </a:endParaRPr>
          </a:p>
        </p:txBody>
      </p:sp>
      <p:sp>
        <p:nvSpPr>
          <p:cNvPr id="21" name="文本框 2"/>
          <p:cNvSpPr txBox="1"/>
          <p:nvPr/>
        </p:nvSpPr>
        <p:spPr>
          <a:xfrm>
            <a:off x="1595406" y="4857760"/>
            <a:ext cx="8429684" cy="707886"/>
          </a:xfrm>
          <a:prstGeom prst="rect">
            <a:avLst/>
          </a:prstGeom>
          <a:solidFill>
            <a:srgbClr val="0000CC"/>
          </a:solidFill>
        </p:spPr>
        <p:txBody>
          <a:bodyPr wrap="square" rtlCol="0">
            <a:spAutoFit/>
          </a:bodyPr>
          <a:lstStyle/>
          <a:p>
            <a:r>
              <a:rPr lang="en-US" altLang="zh-CN" sz="4000" b="1" i="1" dirty="0" smtClean="0">
                <a:solidFill>
                  <a:schemeClr val="bg1"/>
                </a:solidFill>
                <a:latin typeface="Times New Roman" panose="02020603050405020304" pitchFamily="18" charset="0"/>
                <a:cs typeface="Times New Roman" panose="02020603050405020304" pitchFamily="18" charset="0"/>
              </a:rPr>
              <a:t>           What did the woman do?</a:t>
            </a:r>
            <a:endParaRPr lang="en-US" altLang="zh-CN" sz="4000" b="1" i="1" dirty="0">
              <a:solidFill>
                <a:schemeClr val="bg1"/>
              </a:solidFill>
              <a:latin typeface="Times New Roman" panose="02020603050405020304" pitchFamily="18" charset="0"/>
              <a:cs typeface="Times New Roman" panose="02020603050405020304" pitchFamily="18" charset="0"/>
            </a:endParaRPr>
          </a:p>
        </p:txBody>
      </p:sp>
      <p:sp>
        <p:nvSpPr>
          <p:cNvPr id="22" name="矩形 21"/>
          <p:cNvSpPr/>
          <p:nvPr/>
        </p:nvSpPr>
        <p:spPr>
          <a:xfrm>
            <a:off x="666712" y="4357694"/>
            <a:ext cx="10930014" cy="1760225"/>
          </a:xfrm>
          <a:prstGeom prst="rect">
            <a:avLst/>
          </a:prstGeom>
          <a:solidFill>
            <a:schemeClr val="bg1"/>
          </a:solidFill>
        </p:spPr>
        <p:txBody>
          <a:bodyPr wrap="square">
            <a:spAutoFit/>
          </a:bodyPr>
          <a:lstStyle/>
          <a:p>
            <a:pPr>
              <a:lnSpc>
                <a:spcPts val="2600"/>
              </a:lnSpc>
            </a:pPr>
            <a:r>
              <a:rPr lang="en-US" sz="2800" dirty="0" smtClean="0">
                <a:latin typeface="Times New Roman" panose="02020603050405020304" pitchFamily="18" charset="0"/>
              </a:rPr>
              <a:t>        Her heart sank and sweat poured. Then one of the men said, “Hit the floor.” Instinct (</a:t>
            </a:r>
            <a:r>
              <a:rPr lang="en-US" sz="2800" dirty="0" err="1" smtClean="0">
                <a:latin typeface="Times New Roman" panose="02020603050405020304" pitchFamily="18" charset="0"/>
              </a:rPr>
              <a:t>本能</a:t>
            </a:r>
            <a:r>
              <a:rPr lang="en-US" sz="2800" dirty="0" smtClean="0">
                <a:latin typeface="Times New Roman" panose="02020603050405020304" pitchFamily="18" charset="0"/>
              </a:rPr>
              <a:t>） told her: Do what they tell you. The bag of coins </a:t>
            </a:r>
            <a:r>
              <a:rPr lang="en-US" sz="2800" dirty="0" smtClean="0">
                <a:solidFill>
                  <a:srgbClr val="0000CC"/>
                </a:solidFill>
                <a:latin typeface="Times New Roman" panose="02020603050405020304" pitchFamily="18" charset="0"/>
              </a:rPr>
              <a:t>flew upwards</a:t>
            </a:r>
            <a:r>
              <a:rPr lang="en-US" sz="2800" dirty="0" smtClean="0">
                <a:latin typeface="Times New Roman" panose="02020603050405020304" pitchFamily="18" charset="0"/>
              </a:rPr>
              <a:t> </a:t>
            </a:r>
            <a:r>
              <a:rPr lang="en-US" sz="2800" dirty="0" smtClean="0">
                <a:solidFill>
                  <a:srgbClr val="FF0000"/>
                </a:solidFill>
                <a:latin typeface="Times New Roman" panose="02020603050405020304" pitchFamily="18" charset="0"/>
              </a:rPr>
              <a:t>as she threw out her arms and collapsed on the lift carpet</a:t>
            </a:r>
            <a:r>
              <a:rPr lang="en-US" sz="2800" dirty="0" smtClean="0">
                <a:latin typeface="Times New Roman" panose="02020603050405020304" pitchFamily="18" charset="0"/>
              </a:rPr>
              <a:t>. </a:t>
            </a:r>
            <a:r>
              <a:rPr lang="en-US" sz="2800" dirty="0" smtClean="0">
                <a:solidFill>
                  <a:srgbClr val="0000CC"/>
                </a:solidFill>
                <a:latin typeface="Times New Roman" panose="02020603050405020304" pitchFamily="18" charset="0"/>
              </a:rPr>
              <a:t>A shower of coins rained down on her</a:t>
            </a:r>
            <a:r>
              <a:rPr lang="en-US" sz="2800" dirty="0" smtClean="0">
                <a:solidFill>
                  <a:srgbClr val="FF00FF"/>
                </a:solidFill>
                <a:latin typeface="Times New Roman" panose="02020603050405020304" pitchFamily="18" charset="0"/>
              </a:rPr>
              <a:t>. “Take my money and spare me," she prayed. </a:t>
            </a:r>
            <a:r>
              <a:rPr lang="en-US" sz="2800" dirty="0" smtClean="0">
                <a:solidFill>
                  <a:srgbClr val="0000CC"/>
                </a:solidFill>
                <a:latin typeface="Times New Roman" panose="02020603050405020304" pitchFamily="18" charset="0"/>
              </a:rPr>
              <a:t>More seconds passed</a:t>
            </a:r>
            <a:r>
              <a:rPr lang="en-US" sz="2800" dirty="0" smtClean="0">
                <a:solidFill>
                  <a:srgbClr val="FF00FF"/>
                </a:solidFill>
                <a:latin typeface="Times New Roman" panose="02020603050405020304" pitchFamily="18" charset="0"/>
              </a:rPr>
              <a:t>.</a:t>
            </a:r>
            <a:endParaRPr lang="en-US" sz="2800" dirty="0" smtClean="0">
              <a:solidFill>
                <a:srgbClr val="FF00FF"/>
              </a:solidFill>
              <a:latin typeface="Times New Roman" panose="02020603050405020304" pitchFamily="18" charset="0"/>
            </a:endParaRPr>
          </a:p>
        </p:txBody>
      </p:sp>
      <p:sp>
        <p:nvSpPr>
          <p:cNvPr id="15" name="椭圆 14"/>
          <p:cNvSpPr/>
          <p:nvPr/>
        </p:nvSpPr>
        <p:spPr>
          <a:xfrm>
            <a:off x="9624695" y="3202940"/>
            <a:ext cx="2043430" cy="92900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down)">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p:cTn id="17" dur="500" fill="hold"/>
                                        <p:tgtEl>
                                          <p:spTgt spid="17"/>
                                        </p:tgtEl>
                                        <p:attrNameLst>
                                          <p:attrName>ppt_w</p:attrName>
                                        </p:attrNameLst>
                                      </p:cBhvr>
                                      <p:tavLst>
                                        <p:tav tm="0">
                                          <p:val>
                                            <p:fltVal val="0"/>
                                          </p:val>
                                        </p:tav>
                                        <p:tav tm="100000">
                                          <p:val>
                                            <p:strVal val="#ppt_w"/>
                                          </p:val>
                                        </p:tav>
                                      </p:tavLst>
                                    </p:anim>
                                    <p:anim calcmode="lin" valueType="num">
                                      <p:cBhvr>
                                        <p:cTn id="18" dur="500" fill="hold"/>
                                        <p:tgtEl>
                                          <p:spTgt spid="17"/>
                                        </p:tgtEl>
                                        <p:attrNameLst>
                                          <p:attrName>ppt_h</p:attrName>
                                        </p:attrNameLst>
                                      </p:cBhvr>
                                      <p:tavLst>
                                        <p:tav tm="0">
                                          <p:val>
                                            <p:fltVal val="0"/>
                                          </p:val>
                                        </p:tav>
                                        <p:tav tm="100000">
                                          <p:val>
                                            <p:strVal val="#ppt_h"/>
                                          </p:val>
                                        </p:tav>
                                      </p:tavLst>
                                    </p:anim>
                                    <p:animEffect transition="in" filter="fade">
                                      <p:cBhvr>
                                        <p:cTn id="19" dur="500"/>
                                        <p:tgtEl>
                                          <p:spTgt spid="17"/>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p:cTn id="24" dur="500" fill="hold"/>
                                        <p:tgtEl>
                                          <p:spTgt spid="21"/>
                                        </p:tgtEl>
                                        <p:attrNameLst>
                                          <p:attrName>ppt_w</p:attrName>
                                        </p:attrNameLst>
                                      </p:cBhvr>
                                      <p:tavLst>
                                        <p:tav tm="0">
                                          <p:val>
                                            <p:fltVal val="0"/>
                                          </p:val>
                                        </p:tav>
                                        <p:tav tm="100000">
                                          <p:val>
                                            <p:strVal val="#ppt_w"/>
                                          </p:val>
                                        </p:tav>
                                      </p:tavLst>
                                    </p:anim>
                                    <p:anim calcmode="lin" valueType="num">
                                      <p:cBhvr>
                                        <p:cTn id="25" dur="500" fill="hold"/>
                                        <p:tgtEl>
                                          <p:spTgt spid="21"/>
                                        </p:tgtEl>
                                        <p:attrNameLst>
                                          <p:attrName>ppt_h</p:attrName>
                                        </p:attrNameLst>
                                      </p:cBhvr>
                                      <p:tavLst>
                                        <p:tav tm="0">
                                          <p:val>
                                            <p:fltVal val="0"/>
                                          </p:val>
                                        </p:tav>
                                        <p:tav tm="100000">
                                          <p:val>
                                            <p:strVal val="#ppt_h"/>
                                          </p:val>
                                        </p:tav>
                                      </p:tavLst>
                                    </p:anim>
                                    <p:animEffect transition="in" filter="fade">
                                      <p:cBhvr>
                                        <p:cTn id="26" dur="500"/>
                                        <p:tgtEl>
                                          <p:spTgt spid="21"/>
                                        </p:tgtEl>
                                      </p:cBhvr>
                                    </p:animEffect>
                                  </p:childTnLst>
                                </p:cTn>
                              </p:par>
                            </p:childTnLst>
                          </p:cTn>
                        </p:par>
                      </p:childTnLst>
                    </p:cTn>
                  </p:par>
                  <p:par>
                    <p:cTn id="27" fill="hold">
                      <p:stCondLst>
                        <p:cond delay="indefinite"/>
                      </p:stCondLst>
                      <p:childTnLst>
                        <p:par>
                          <p:cTn id="28" fill="hold">
                            <p:stCondLst>
                              <p:cond delay="0"/>
                            </p:stCondLst>
                            <p:childTnLst>
                              <p:par>
                                <p:cTn id="29" presetID="55"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p:cTn id="31" dur="1000" fill="hold"/>
                                        <p:tgtEl>
                                          <p:spTgt spid="22"/>
                                        </p:tgtEl>
                                        <p:attrNameLst>
                                          <p:attrName>ppt_w</p:attrName>
                                        </p:attrNameLst>
                                      </p:cBhvr>
                                      <p:tavLst>
                                        <p:tav tm="0">
                                          <p:val>
                                            <p:strVal val="#ppt_w*0.70"/>
                                          </p:val>
                                        </p:tav>
                                        <p:tav tm="100000">
                                          <p:val>
                                            <p:strVal val="#ppt_w"/>
                                          </p:val>
                                        </p:tav>
                                      </p:tavLst>
                                    </p:anim>
                                    <p:anim calcmode="lin" valueType="num">
                                      <p:cBhvr>
                                        <p:cTn id="32" dur="1000" fill="hold"/>
                                        <p:tgtEl>
                                          <p:spTgt spid="22"/>
                                        </p:tgtEl>
                                        <p:attrNameLst>
                                          <p:attrName>ppt_h</p:attrName>
                                        </p:attrNameLst>
                                      </p:cBhvr>
                                      <p:tavLst>
                                        <p:tav tm="0">
                                          <p:val>
                                            <p:strVal val="#ppt_h"/>
                                          </p:val>
                                        </p:tav>
                                        <p:tav tm="100000">
                                          <p:val>
                                            <p:strVal val="#ppt_h"/>
                                          </p:val>
                                        </p:tav>
                                      </p:tavLst>
                                    </p:anim>
                                    <p:animEffect transition="in" filter="fade">
                                      <p:cBhvr>
                                        <p:cTn id="33"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21" grpId="0" bldLvl="0" animBg="1"/>
      <p:bldP spid="22" grpId="0" bldLvl="0" animBg="1"/>
      <p:bldP spid="15"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82930" y="1347470"/>
            <a:ext cx="8659495" cy="2245360"/>
          </a:xfrm>
          <a:prstGeom prst="rect">
            <a:avLst/>
          </a:prstGeom>
          <a:noFill/>
        </p:spPr>
        <p:txBody>
          <a:bodyPr wrap="square" rtlCol="0">
            <a:spAutoFit/>
          </a:bodyPr>
          <a:lstStyle/>
          <a:p>
            <a:r>
              <a:rPr lang="en-US" altLang="zh-CN" sz="2800" dirty="0">
                <a:latin typeface="Times New Roman" panose="02020603050405020304" pitchFamily="18" charset="0"/>
                <a:cs typeface="Times New Roman" panose="02020603050405020304" pitchFamily="18" charset="0"/>
              </a:rPr>
              <a:t>Do you think the two men wanted to rob the woman?</a:t>
            </a:r>
            <a:endParaRPr lang="en-US" altLang="zh-CN" sz="2800" dirty="0">
              <a:latin typeface="Times New Roman" panose="02020603050405020304" pitchFamily="18" charset="0"/>
              <a:cs typeface="Times New Roman" panose="02020603050405020304" pitchFamily="18" charset="0"/>
            </a:endParaRPr>
          </a:p>
          <a:p>
            <a:endParaRPr lang="en-US" altLang="zh-CN" sz="2800" dirty="0">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What is your reason for that?</a:t>
            </a:r>
            <a:endParaRPr lang="en-US" altLang="zh-CN" sz="2800" dirty="0">
              <a:latin typeface="Times New Roman" panose="02020603050405020304" pitchFamily="18" charset="0"/>
              <a:cs typeface="Times New Roman" panose="02020603050405020304" pitchFamily="18" charset="0"/>
            </a:endParaRPr>
          </a:p>
          <a:p>
            <a:endParaRPr lang="en-US" altLang="zh-CN" sz="2800" dirty="0">
              <a:latin typeface="Times New Roman" panose="02020603050405020304" pitchFamily="18" charset="0"/>
              <a:cs typeface="Times New Roman" panose="02020603050405020304" pitchFamily="18" charset="0"/>
            </a:endParaRPr>
          </a:p>
          <a:p>
            <a:endParaRPr lang="en-US" altLang="zh-CN" sz="2800" dirty="0">
              <a:latin typeface="Times New Roman" panose="02020603050405020304" pitchFamily="18" charset="0"/>
              <a:cs typeface="Times New Roman" panose="02020603050405020304" pitchFamily="18" charset="0"/>
            </a:endParaRPr>
          </a:p>
        </p:txBody>
      </p:sp>
      <p:sp>
        <p:nvSpPr>
          <p:cNvPr id="5" name="文本框 4"/>
          <p:cNvSpPr txBox="1"/>
          <p:nvPr/>
        </p:nvSpPr>
        <p:spPr>
          <a:xfrm>
            <a:off x="166646" y="1000108"/>
            <a:ext cx="9530080" cy="4399915"/>
          </a:xfrm>
          <a:prstGeom prst="rect">
            <a:avLst/>
          </a:prstGeom>
          <a:solidFill>
            <a:schemeClr val="bg1"/>
          </a:solidFill>
        </p:spPr>
        <p:txBody>
          <a:bodyPr wrap="square" rtlCol="0">
            <a:spAutoFit/>
          </a:bodyPr>
          <a:lstStyle/>
          <a:p>
            <a:endParaRPr lang="en-US" altLang="zh-CN" sz="4000" b="1" i="1" dirty="0">
              <a:solidFill>
                <a:srgbClr val="0000CC"/>
              </a:solidFill>
              <a:latin typeface="Times New Roman" panose="02020603050405020304" pitchFamily="18" charset="0"/>
              <a:cs typeface="Times New Roman" panose="02020603050405020304" pitchFamily="18" charset="0"/>
            </a:endParaRPr>
          </a:p>
          <a:p>
            <a:endParaRPr lang="en-US" altLang="zh-CN" sz="4000" b="1" i="1" dirty="0">
              <a:solidFill>
                <a:srgbClr val="0000CC"/>
              </a:solidFill>
              <a:latin typeface="Times New Roman" panose="02020603050405020304" pitchFamily="18" charset="0"/>
              <a:cs typeface="Times New Roman" panose="02020603050405020304" pitchFamily="18" charset="0"/>
            </a:endParaRPr>
          </a:p>
          <a:p>
            <a:r>
              <a:rPr lang="en-US" altLang="zh-CN" sz="4000" b="1" i="1" dirty="0">
                <a:solidFill>
                  <a:srgbClr val="0000CC"/>
                </a:solidFill>
                <a:latin typeface="Times New Roman" panose="02020603050405020304" pitchFamily="18" charset="0"/>
                <a:cs typeface="Times New Roman" panose="02020603050405020304" pitchFamily="18" charset="0"/>
              </a:rPr>
              <a:t>different understandings </a:t>
            </a:r>
            <a:endParaRPr lang="en-US" altLang="zh-CN" sz="4000" b="1" i="1" dirty="0">
              <a:solidFill>
                <a:srgbClr val="0000CC"/>
              </a:solidFill>
              <a:latin typeface="Times New Roman" panose="02020603050405020304" pitchFamily="18" charset="0"/>
              <a:cs typeface="Times New Roman" panose="02020603050405020304" pitchFamily="18" charset="0"/>
            </a:endParaRPr>
          </a:p>
          <a:p>
            <a:r>
              <a:rPr lang="en-US" altLang="zh-CN" sz="4000" b="1" i="1" dirty="0" smtClean="0">
                <a:solidFill>
                  <a:srgbClr val="0000CC"/>
                </a:solidFill>
                <a:latin typeface="Times New Roman" panose="02020603050405020304" pitchFamily="18" charset="0"/>
                <a:cs typeface="Times New Roman" panose="02020603050405020304" pitchFamily="18" charset="0"/>
              </a:rPr>
              <a:t>about “</a:t>
            </a:r>
            <a:r>
              <a:rPr lang="en-US" altLang="zh-CN" sz="4000" b="1" i="1" dirty="0">
                <a:solidFill>
                  <a:srgbClr val="0000CC"/>
                </a:solidFill>
                <a:latin typeface="Times New Roman" panose="02020603050405020304" pitchFamily="18" charset="0"/>
                <a:cs typeface="Times New Roman" panose="02020603050405020304" pitchFamily="18" charset="0"/>
              </a:rPr>
              <a:t>Hit the floor”</a:t>
            </a:r>
            <a:endParaRPr lang="en-US" altLang="zh-CN" sz="4000" b="1" i="1" dirty="0">
              <a:solidFill>
                <a:srgbClr val="0000CC"/>
              </a:solidFill>
              <a:latin typeface="Times New Roman" panose="02020603050405020304" pitchFamily="18" charset="0"/>
              <a:cs typeface="Times New Roman" panose="02020603050405020304" pitchFamily="18" charset="0"/>
            </a:endParaRPr>
          </a:p>
          <a:p>
            <a:endParaRPr lang="en-US" altLang="zh-CN" sz="4000" b="1" i="1" dirty="0">
              <a:solidFill>
                <a:srgbClr val="0000CC"/>
              </a:solidFill>
              <a:latin typeface="Times New Roman" panose="02020603050405020304" pitchFamily="18" charset="0"/>
              <a:cs typeface="Times New Roman" panose="02020603050405020304" pitchFamily="18" charset="0"/>
            </a:endParaRPr>
          </a:p>
          <a:p>
            <a:endParaRPr lang="en-US" altLang="zh-CN" sz="4000" b="1" i="1" dirty="0">
              <a:solidFill>
                <a:srgbClr val="0000CC"/>
              </a:solidFill>
              <a:latin typeface="Times New Roman" panose="02020603050405020304" pitchFamily="18" charset="0"/>
              <a:cs typeface="Times New Roman" panose="02020603050405020304" pitchFamily="18" charset="0"/>
            </a:endParaRPr>
          </a:p>
          <a:p>
            <a:endParaRPr lang="en-US" altLang="zh-CN" sz="4000" b="1" i="1" dirty="0">
              <a:solidFill>
                <a:srgbClr val="0000CC"/>
              </a:solidFill>
              <a:latin typeface="Times New Roman" panose="02020603050405020304" pitchFamily="18" charset="0"/>
              <a:cs typeface="Times New Roman" panose="02020603050405020304" pitchFamily="18" charset="0"/>
            </a:endParaRPr>
          </a:p>
        </p:txBody>
      </p:sp>
      <p:cxnSp>
        <p:nvCxnSpPr>
          <p:cNvPr id="11" name="直接箭头连接符 10"/>
          <p:cNvCxnSpPr/>
          <p:nvPr/>
        </p:nvCxnSpPr>
        <p:spPr>
          <a:xfrm flipV="1">
            <a:off x="5735955" y="2348865"/>
            <a:ext cx="2016760" cy="647700"/>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5735955" y="3212465"/>
            <a:ext cx="1800225" cy="1296035"/>
          </a:xfrm>
          <a:prstGeom prst="straightConnector1">
            <a:avLst/>
          </a:prstGeom>
          <a:ln w="57150">
            <a:solidFill>
              <a:srgbClr val="0000CC"/>
            </a:solidFill>
            <a:tailEnd type="arrow"/>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rot="20460000">
            <a:off x="5716905" y="2199005"/>
            <a:ext cx="1753870" cy="521970"/>
          </a:xfrm>
          <a:prstGeom prst="rect">
            <a:avLst/>
          </a:prstGeom>
          <a:noFill/>
        </p:spPr>
        <p:txBody>
          <a:bodyPr wrap="none" rtlCol="0">
            <a:spAutoFit/>
          </a:bodyPr>
          <a:lstStyle/>
          <a:p>
            <a:r>
              <a:rPr lang="en-US" altLang="zh-CN" sz="2800" dirty="0">
                <a:latin typeface="Times New Roman" panose="02020603050405020304" pitchFamily="18" charset="0"/>
                <a:cs typeface="Times New Roman" panose="02020603050405020304" pitchFamily="18" charset="0"/>
              </a:rPr>
              <a:t>the woman</a:t>
            </a:r>
            <a:endParaRPr lang="en-US" altLang="zh-CN" sz="2800" dirty="0">
              <a:latin typeface="Times New Roman" panose="02020603050405020304" pitchFamily="18" charset="0"/>
              <a:cs typeface="Times New Roman" panose="02020603050405020304" pitchFamily="18" charset="0"/>
            </a:endParaRPr>
          </a:p>
        </p:txBody>
      </p:sp>
      <p:sp>
        <p:nvSpPr>
          <p:cNvPr id="9" name="文本框 8"/>
          <p:cNvSpPr txBox="1"/>
          <p:nvPr/>
        </p:nvSpPr>
        <p:spPr>
          <a:xfrm rot="12900000" flipV="1">
            <a:off x="5572760" y="3989070"/>
            <a:ext cx="2125345" cy="521970"/>
          </a:xfrm>
          <a:prstGeom prst="rect">
            <a:avLst/>
          </a:prstGeom>
          <a:noFill/>
        </p:spPr>
        <p:txBody>
          <a:bodyPr wrap="square" rtlCol="0">
            <a:spAutoFit/>
          </a:bodyPr>
          <a:lstStyle/>
          <a:p>
            <a:r>
              <a:rPr lang="en-US" altLang="zh-CN" sz="2800" dirty="0">
                <a:latin typeface="Times New Roman" panose="02020603050405020304" pitchFamily="18" charset="0"/>
                <a:cs typeface="Times New Roman" panose="02020603050405020304" pitchFamily="18" charset="0"/>
              </a:rPr>
              <a:t>the two men</a:t>
            </a:r>
            <a:endParaRPr lang="en-US" altLang="zh-CN" sz="2800" dirty="0">
              <a:latin typeface="Times New Roman" panose="02020603050405020304" pitchFamily="18" charset="0"/>
              <a:cs typeface="Times New Roman" panose="02020603050405020304" pitchFamily="18" charset="0"/>
            </a:endParaRPr>
          </a:p>
        </p:txBody>
      </p:sp>
      <p:sp>
        <p:nvSpPr>
          <p:cNvPr id="13" name="文本框 12"/>
          <p:cNvSpPr txBox="1"/>
          <p:nvPr/>
        </p:nvSpPr>
        <p:spPr>
          <a:xfrm>
            <a:off x="7655560" y="1927860"/>
            <a:ext cx="4739005" cy="1383665"/>
          </a:xfrm>
          <a:prstGeom prst="rect">
            <a:avLst/>
          </a:prstGeom>
          <a:noFill/>
        </p:spPr>
        <p:txBody>
          <a:bodyPr wrap="non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collapse on the floor</a:t>
            </a:r>
            <a:endParaRPr lang="en-US" altLang="zh-CN" sz="2800" dirty="0">
              <a:solidFill>
                <a:srgbClr val="FF0000"/>
              </a:solidFill>
              <a:latin typeface="Times New Roman" panose="02020603050405020304" pitchFamily="18" charset="0"/>
              <a:cs typeface="Times New Roman" panose="02020603050405020304" pitchFamily="18" charset="0"/>
            </a:endParaRPr>
          </a:p>
          <a:p>
            <a:r>
              <a:rPr lang="en-US" altLang="zh-CN" sz="2800" dirty="0">
                <a:solidFill>
                  <a:srgbClr val="FF0000"/>
                </a:solidFill>
                <a:latin typeface="Times New Roman" panose="02020603050405020304" pitchFamily="18" charset="0"/>
                <a:cs typeface="Times New Roman" panose="02020603050405020304" pitchFamily="18" charset="0"/>
              </a:rPr>
              <a:t> and give in(to them /give them </a:t>
            </a:r>
            <a:endParaRPr lang="en-US" altLang="zh-CN" sz="2800" dirty="0">
              <a:solidFill>
                <a:srgbClr val="FF0000"/>
              </a:solidFill>
              <a:latin typeface="Times New Roman" panose="02020603050405020304" pitchFamily="18" charset="0"/>
              <a:cs typeface="Times New Roman" panose="02020603050405020304" pitchFamily="18" charset="0"/>
            </a:endParaRPr>
          </a:p>
          <a:p>
            <a:r>
              <a:rPr lang="en-US" altLang="zh-CN" sz="2800" dirty="0">
                <a:solidFill>
                  <a:srgbClr val="FF0000"/>
                </a:solidFill>
                <a:latin typeface="Times New Roman" panose="02020603050405020304" pitchFamily="18" charset="0"/>
                <a:cs typeface="Times New Roman" panose="02020603050405020304" pitchFamily="18" charset="0"/>
              </a:rPr>
              <a:t>the monry</a:t>
            </a:r>
            <a:endParaRPr lang="en-US" altLang="zh-CN" sz="2800" dirty="0">
              <a:solidFill>
                <a:srgbClr val="FF0000"/>
              </a:solidFill>
              <a:latin typeface="Times New Roman" panose="02020603050405020304" pitchFamily="18" charset="0"/>
              <a:cs typeface="Times New Roman" panose="02020603050405020304" pitchFamily="18" charset="0"/>
            </a:endParaRPr>
          </a:p>
        </p:txBody>
      </p:sp>
      <p:sp>
        <p:nvSpPr>
          <p:cNvPr id="14" name="文本框 13"/>
          <p:cNvSpPr txBox="1"/>
          <p:nvPr/>
        </p:nvSpPr>
        <p:spPr>
          <a:xfrm>
            <a:off x="7320280" y="4364990"/>
            <a:ext cx="4973955" cy="521970"/>
          </a:xfrm>
          <a:prstGeom prst="rect">
            <a:avLst/>
          </a:prstGeom>
          <a:noFill/>
        </p:spPr>
        <p:txBody>
          <a:bodyPr wrap="non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help to hit the button for her floor</a:t>
            </a:r>
            <a:endParaRPr lang="en-US" altLang="zh-CN" sz="2800" dirty="0">
              <a:solidFill>
                <a:srgbClr val="FF0000"/>
              </a:solidFill>
              <a:latin typeface="Times New Roman" panose="02020603050405020304" pitchFamily="18" charset="0"/>
              <a:cs typeface="Times New Roman" panose="02020603050405020304" pitchFamily="18" charset="0"/>
            </a:endParaRPr>
          </a:p>
        </p:txBody>
      </p:sp>
      <p:sp>
        <p:nvSpPr>
          <p:cNvPr id="16" name="文本框 2"/>
          <p:cNvSpPr txBox="1"/>
          <p:nvPr/>
        </p:nvSpPr>
        <p:spPr>
          <a:xfrm>
            <a:off x="1452530" y="5214950"/>
            <a:ext cx="8715436" cy="707886"/>
          </a:xfrm>
          <a:prstGeom prst="rect">
            <a:avLst/>
          </a:prstGeom>
          <a:solidFill>
            <a:srgbClr val="0000CC"/>
          </a:solidFill>
        </p:spPr>
        <p:txBody>
          <a:bodyPr wrap="square" rtlCol="0">
            <a:spAutoFit/>
          </a:bodyPr>
          <a:lstStyle/>
          <a:p>
            <a:r>
              <a:rPr lang="en-US" altLang="zh-CN" sz="4000" b="1" i="1" dirty="0" smtClean="0">
                <a:solidFill>
                  <a:schemeClr val="bg1"/>
                </a:solidFill>
                <a:latin typeface="Times New Roman" panose="02020603050405020304" pitchFamily="18" charset="0"/>
                <a:cs typeface="Times New Roman" panose="02020603050405020304" pitchFamily="18" charset="0"/>
              </a:rPr>
              <a:t>The woman misunderstood the two men</a:t>
            </a:r>
            <a:endParaRPr lang="en-US" altLang="zh-CN" sz="4000" b="1" i="1"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left)">
                                      <p:cBhvr>
                                        <p:cTn id="14" dur="500"/>
                                        <p:tgtEl>
                                          <p:spTgt spid="11"/>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1000" fill="hold"/>
                                        <p:tgtEl>
                                          <p:spTgt spid="13"/>
                                        </p:tgtEl>
                                        <p:attrNameLst>
                                          <p:attrName>ppt_w</p:attrName>
                                        </p:attrNameLst>
                                      </p:cBhvr>
                                      <p:tavLst>
                                        <p:tav tm="0">
                                          <p:val>
                                            <p:strVal val="#ppt_w*0.70"/>
                                          </p:val>
                                        </p:tav>
                                        <p:tav tm="100000">
                                          <p:val>
                                            <p:strVal val="#ppt_w"/>
                                          </p:val>
                                        </p:tav>
                                      </p:tavLst>
                                    </p:anim>
                                    <p:anim calcmode="lin" valueType="num">
                                      <p:cBhvr>
                                        <p:cTn id="23" dur="1000" fill="hold"/>
                                        <p:tgtEl>
                                          <p:spTgt spid="13"/>
                                        </p:tgtEl>
                                        <p:attrNameLst>
                                          <p:attrName>ppt_h</p:attrName>
                                        </p:attrNameLst>
                                      </p:cBhvr>
                                      <p:tavLst>
                                        <p:tav tm="0">
                                          <p:val>
                                            <p:strVal val="#ppt_h"/>
                                          </p:val>
                                        </p:tav>
                                        <p:tav tm="100000">
                                          <p:val>
                                            <p:strVal val="#ppt_h"/>
                                          </p:val>
                                        </p:tav>
                                      </p:tavLst>
                                    </p:anim>
                                    <p:animEffect transition="in" filter="fade">
                                      <p:cBhvr>
                                        <p:cTn id="24" dur="10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left)">
                                      <p:cBhvr>
                                        <p:cTn id="29" dur="500"/>
                                        <p:tgtEl>
                                          <p:spTgt spid="7"/>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55"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1000" fill="hold"/>
                                        <p:tgtEl>
                                          <p:spTgt spid="14"/>
                                        </p:tgtEl>
                                        <p:attrNameLst>
                                          <p:attrName>ppt_w</p:attrName>
                                        </p:attrNameLst>
                                      </p:cBhvr>
                                      <p:tavLst>
                                        <p:tav tm="0">
                                          <p:val>
                                            <p:strVal val="#ppt_w*0.70"/>
                                          </p:val>
                                        </p:tav>
                                        <p:tav tm="100000">
                                          <p:val>
                                            <p:strVal val="#ppt_w"/>
                                          </p:val>
                                        </p:tav>
                                      </p:tavLst>
                                    </p:anim>
                                    <p:anim calcmode="lin" valueType="num">
                                      <p:cBhvr>
                                        <p:cTn id="38" dur="1000" fill="hold"/>
                                        <p:tgtEl>
                                          <p:spTgt spid="14"/>
                                        </p:tgtEl>
                                        <p:attrNameLst>
                                          <p:attrName>ppt_h</p:attrName>
                                        </p:attrNameLst>
                                      </p:cBhvr>
                                      <p:tavLst>
                                        <p:tav tm="0">
                                          <p:val>
                                            <p:strVal val="#ppt_h"/>
                                          </p:val>
                                        </p:tav>
                                        <p:tav tm="100000">
                                          <p:val>
                                            <p:strVal val="#ppt_h"/>
                                          </p:val>
                                        </p:tav>
                                      </p:tavLst>
                                    </p:anim>
                                    <p:animEffect transition="in" filter="fade">
                                      <p:cBhvr>
                                        <p:cTn id="39" dur="10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53" presetClass="entr" presetSubtype="16" fill="hold" grpId="0" nodeType="clickEffect">
                                  <p:stCondLst>
                                    <p:cond delay="0"/>
                                  </p:stCondLst>
                                  <p:childTnLst>
                                    <p:set>
                                      <p:cBhvr>
                                        <p:cTn id="43" dur="1" fill="hold">
                                          <p:stCondLst>
                                            <p:cond delay="0"/>
                                          </p:stCondLst>
                                        </p:cTn>
                                        <p:tgtEl>
                                          <p:spTgt spid="16"/>
                                        </p:tgtEl>
                                        <p:attrNameLst>
                                          <p:attrName>style.visibility</p:attrName>
                                        </p:attrNameLst>
                                      </p:cBhvr>
                                      <p:to>
                                        <p:strVal val="visible"/>
                                      </p:to>
                                    </p:set>
                                    <p:anim calcmode="lin" valueType="num">
                                      <p:cBhvr>
                                        <p:cTn id="44" dur="500" fill="hold"/>
                                        <p:tgtEl>
                                          <p:spTgt spid="16"/>
                                        </p:tgtEl>
                                        <p:attrNameLst>
                                          <p:attrName>ppt_w</p:attrName>
                                        </p:attrNameLst>
                                      </p:cBhvr>
                                      <p:tavLst>
                                        <p:tav tm="0">
                                          <p:val>
                                            <p:fltVal val="0"/>
                                          </p:val>
                                        </p:tav>
                                        <p:tav tm="100000">
                                          <p:val>
                                            <p:strVal val="#ppt_w"/>
                                          </p:val>
                                        </p:tav>
                                      </p:tavLst>
                                    </p:anim>
                                    <p:anim calcmode="lin" valueType="num">
                                      <p:cBhvr>
                                        <p:cTn id="45" dur="500" fill="hold"/>
                                        <p:tgtEl>
                                          <p:spTgt spid="16"/>
                                        </p:tgtEl>
                                        <p:attrNameLst>
                                          <p:attrName>ppt_h</p:attrName>
                                        </p:attrNameLst>
                                      </p:cBhvr>
                                      <p:tavLst>
                                        <p:tav tm="0">
                                          <p:val>
                                            <p:fltVal val="0"/>
                                          </p:val>
                                        </p:tav>
                                        <p:tav tm="100000">
                                          <p:val>
                                            <p:strVal val="#ppt_h"/>
                                          </p:val>
                                        </p:tav>
                                      </p:tavLst>
                                    </p:anim>
                                    <p:animEffect transition="in" filter="fade">
                                      <p:cBhvr>
                                        <p:cTn id="4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8" grpId="0"/>
      <p:bldP spid="9" grpId="0"/>
      <p:bldP spid="13" grpId="0"/>
      <p:bldP spid="14" grpId="0"/>
      <p:bldP spid="16"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263485" y="2780647"/>
            <a:ext cx="11349355" cy="1815882"/>
          </a:xfrm>
          <a:prstGeom prst="rect">
            <a:avLst/>
          </a:prstGeom>
          <a:noFill/>
          <a:ln w="9525">
            <a:noFill/>
          </a:ln>
        </p:spPr>
        <p:txBody>
          <a:bodyPr wrap="square">
            <a:spAutoFit/>
          </a:bodyPr>
          <a:lstStyle/>
          <a:p>
            <a:pPr indent="200025" algn="just"/>
            <a:r>
              <a:rPr lang="en-US" sz="2800" b="0" dirty="0">
                <a:solidFill>
                  <a:srgbClr val="000000"/>
                </a:solidFill>
                <a:latin typeface="Times New Roman" panose="02020603050405020304" pitchFamily="18" charset="0"/>
              </a:rPr>
              <a:t> </a:t>
            </a:r>
            <a:endParaRPr lang="en-US" sz="2800" b="0" dirty="0">
              <a:solidFill>
                <a:srgbClr val="000000"/>
              </a:solidFill>
              <a:latin typeface="Times New Roman" panose="02020603050405020304" pitchFamily="18" charset="0"/>
            </a:endParaRPr>
          </a:p>
          <a:p>
            <a:pPr indent="200025" algn="just"/>
            <a:r>
              <a:rPr lang="en-US" sz="2800" b="0" dirty="0">
                <a:solidFill>
                  <a:srgbClr val="000000"/>
                </a:solidFill>
                <a:latin typeface="Times New Roman" panose="02020603050405020304" pitchFamily="18" charset="0"/>
              </a:rPr>
              <a:t> She heard one of the men say politely, "Madam, if you'll just tell us what floor you're going to, we'll push the button. "</a:t>
            </a:r>
            <a:r>
              <a:rPr lang="en-US" sz="2800" b="0" dirty="0">
                <a:solidFill>
                  <a:srgbClr val="FF00FF"/>
                </a:solidFill>
                <a:latin typeface="Times New Roman" panose="02020603050405020304" pitchFamily="18" charset="0"/>
              </a:rPr>
              <a:t>The one who said it had a little trouble getting the words out .He couldn't help laughing</a:t>
            </a:r>
            <a:r>
              <a:rPr lang="en-US" sz="2800" b="0" dirty="0">
                <a:solidFill>
                  <a:srgbClr val="000000"/>
                </a:solidFill>
                <a:latin typeface="Times New Roman" panose="02020603050405020304" pitchFamily="18" charset="0"/>
              </a:rPr>
              <a:t>.  </a:t>
            </a:r>
            <a:endParaRPr lang="zh-CN" altLang="en-US" sz="2800" dirty="0"/>
          </a:p>
        </p:txBody>
      </p:sp>
      <p:sp>
        <p:nvSpPr>
          <p:cNvPr id="3" name="文本框 2"/>
          <p:cNvSpPr txBox="1"/>
          <p:nvPr/>
        </p:nvSpPr>
        <p:spPr>
          <a:xfrm>
            <a:off x="335280" y="1052830"/>
            <a:ext cx="11544935" cy="1137285"/>
          </a:xfrm>
          <a:prstGeom prst="rect">
            <a:avLst/>
          </a:prstGeom>
          <a:solidFill>
            <a:srgbClr val="0000CC"/>
          </a:solidFill>
        </p:spPr>
        <p:txBody>
          <a:bodyPr wrap="square" rtlCol="0">
            <a:spAutoFit/>
          </a:bodyPr>
          <a:lstStyle/>
          <a:p>
            <a:r>
              <a:rPr lang="en-US" altLang="zh-CN" sz="4000" b="1" i="1" dirty="0" smtClean="0">
                <a:solidFill>
                  <a:schemeClr val="bg1"/>
                </a:solidFill>
                <a:latin typeface="Times New Roman" panose="02020603050405020304" pitchFamily="18" charset="0"/>
                <a:cs typeface="Times New Roman" panose="02020603050405020304" pitchFamily="18" charset="0"/>
              </a:rPr>
              <a:t>          Part 3 (7)  climax</a:t>
            </a:r>
            <a:endParaRPr lang="en-US" altLang="zh-CN" sz="4000" b="1" i="1" dirty="0" smtClean="0">
              <a:solidFill>
                <a:schemeClr val="bg1"/>
              </a:solidFill>
              <a:latin typeface="Times New Roman" panose="02020603050405020304" pitchFamily="18" charset="0"/>
              <a:cs typeface="Times New Roman" panose="02020603050405020304" pitchFamily="18" charset="0"/>
            </a:endParaRPr>
          </a:p>
          <a:p>
            <a:r>
              <a:rPr lang="en-US" altLang="zh-CN" sz="2800" b="1" i="1" dirty="0" smtClean="0">
                <a:solidFill>
                  <a:srgbClr val="FFFF00"/>
                </a:solidFill>
                <a:latin typeface="Times New Roman" panose="02020603050405020304" pitchFamily="18" charset="0"/>
                <a:cs typeface="Times New Roman" panose="02020603050405020304" pitchFamily="18" charset="0"/>
              </a:rPr>
              <a:t>(The woman finally seemed to find what the two strangers really meant )</a:t>
            </a:r>
            <a:endParaRPr lang="en-US" altLang="zh-CN" sz="2800" b="1" i="1" dirty="0" smtClean="0">
              <a:solidFill>
                <a:srgbClr val="FFFF0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custDataLst>
              <p:tags r:id="rId1"/>
            </p:custDataLst>
          </p:nvPr>
        </p:nvPicPr>
        <p:blipFill>
          <a:blip r:embed="rId2"/>
          <a:stretch>
            <a:fillRect/>
          </a:stretch>
        </p:blipFill>
        <p:spPr>
          <a:xfrm>
            <a:off x="-24765" y="44450"/>
            <a:ext cx="5760085" cy="6669405"/>
          </a:xfrm>
          <a:prstGeom prst="rect">
            <a:avLst/>
          </a:prstGeom>
        </p:spPr>
      </p:pic>
      <p:pic>
        <p:nvPicPr>
          <p:cNvPr id="6" name="图片 5"/>
          <p:cNvPicPr>
            <a:picLocks noChangeAspect="1"/>
          </p:cNvPicPr>
          <p:nvPr/>
        </p:nvPicPr>
        <p:blipFill>
          <a:blip r:embed="rId3"/>
          <a:stretch>
            <a:fillRect/>
          </a:stretch>
        </p:blipFill>
        <p:spPr>
          <a:xfrm>
            <a:off x="5735955" y="116840"/>
            <a:ext cx="5760085" cy="6511290"/>
          </a:xfrm>
          <a:prstGeom prst="rect">
            <a:avLst/>
          </a:prstGeom>
        </p:spPr>
      </p:pic>
      <p:sp>
        <p:nvSpPr>
          <p:cNvPr id="7" name="文本框 6"/>
          <p:cNvSpPr txBox="1"/>
          <p:nvPr/>
        </p:nvSpPr>
        <p:spPr>
          <a:xfrm>
            <a:off x="551180" y="5013325"/>
            <a:ext cx="10342880" cy="1568450"/>
          </a:xfrm>
          <a:prstGeom prst="rect">
            <a:avLst/>
          </a:prstGeom>
          <a:solidFill>
            <a:schemeClr val="bg1"/>
          </a:solidFill>
        </p:spPr>
        <p:txBody>
          <a:bodyPr wrap="none" rtlCol="0">
            <a:spAutoFit/>
          </a:bodyPr>
          <a:p>
            <a:pPr algn="l"/>
            <a:r>
              <a:rPr lang="zh-CN" altLang="en-US" sz="3200"/>
              <a:t>Eddie Murphy &amp; Michael Jordan</a:t>
            </a:r>
            <a:endParaRPr lang="zh-CN" altLang="en-US" sz="3200"/>
          </a:p>
          <a:p>
            <a:pPr algn="l"/>
            <a:r>
              <a:rPr lang="zh-CN" altLang="en-US" sz="3200"/>
              <a:t>艾迪·墨菲和迈克尔·乔丹</a:t>
            </a:r>
            <a:endParaRPr lang="zh-CN" altLang="en-US" sz="3200"/>
          </a:p>
          <a:p>
            <a:pPr algn="l"/>
            <a:r>
              <a:rPr lang="zh-CN" altLang="en-US" sz="3200"/>
              <a:t>原来老太太遇到大明星了。虽然尴尬，不过也收获不小啊</a:t>
            </a:r>
            <a:endParaRPr lang="zh-CN" altLang="en-US" sz="3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99"/>
          <p:cNvSpPr txBox="1"/>
          <p:nvPr/>
        </p:nvSpPr>
        <p:spPr>
          <a:xfrm>
            <a:off x="29806" y="116830"/>
            <a:ext cx="11195050" cy="2245360"/>
          </a:xfrm>
          <a:prstGeom prst="rect">
            <a:avLst/>
          </a:prstGeom>
          <a:noFill/>
          <a:ln w="9525">
            <a:noFill/>
          </a:ln>
        </p:spPr>
        <p:txBody>
          <a:bodyPr wrap="square">
            <a:spAutoFit/>
          </a:bodyPr>
          <a:lstStyle/>
          <a:p>
            <a:pPr indent="279400"/>
            <a:r>
              <a:rPr lang="en-US" sz="2800" b="0" dirty="0">
                <a:latin typeface="Times New Roman" panose="02020603050405020304" pitchFamily="18" charset="0"/>
                <a:ea typeface="宋体" panose="02010600030101010101" pitchFamily="2" charset="-122"/>
              </a:rPr>
              <a:t>Paragraph 1</a:t>
            </a:r>
            <a:r>
              <a:rPr lang="en-US" sz="2800" b="0" dirty="0" smtClean="0">
                <a:latin typeface="Times New Roman" panose="02020603050405020304" pitchFamily="18" charset="0"/>
                <a:ea typeface="宋体" panose="02010600030101010101" pitchFamily="2" charset="-122"/>
              </a:rPr>
              <a:t>: </a:t>
            </a:r>
            <a:r>
              <a:rPr lang="en-US" sz="2800" b="0" dirty="0">
                <a:solidFill>
                  <a:srgbClr val="FF0000"/>
                </a:solidFill>
                <a:latin typeface="Times New Roman" panose="02020603050405020304" pitchFamily="18" charset="0"/>
                <a:ea typeface="宋体" panose="02010600030101010101" pitchFamily="2" charset="-122"/>
              </a:rPr>
              <a:t>She lifted her head and looked up at the two men.</a:t>
            </a:r>
            <a:endParaRPr lang="en-US" sz="2800" b="0" dirty="0">
              <a:solidFill>
                <a:srgbClr val="FF0000"/>
              </a:solidFill>
              <a:latin typeface="Times New Roman" panose="02020603050405020304" pitchFamily="18" charset="0"/>
              <a:ea typeface="宋体" panose="02010600030101010101" pitchFamily="2" charset="-122"/>
            </a:endParaRPr>
          </a:p>
          <a:p>
            <a:r>
              <a:rPr lang="en-US" sz="2800" b="0" dirty="0">
                <a:solidFill>
                  <a:srgbClr val="FF0000"/>
                </a:solidFill>
                <a:latin typeface="Times New Roman" panose="02020603050405020304" pitchFamily="18" charset="0"/>
                <a:ea typeface="宋体" panose="02010600030101010101" pitchFamily="2" charset="-122"/>
              </a:rPr>
              <a:t>   </a:t>
            </a:r>
            <a:endParaRPr lang="en-US" sz="2800" b="0" dirty="0">
              <a:solidFill>
                <a:srgbClr val="FF0000"/>
              </a:solidFill>
              <a:latin typeface="Times New Roman" panose="02020603050405020304" pitchFamily="18" charset="0"/>
              <a:ea typeface="宋体" panose="02010600030101010101" pitchFamily="2" charset="-122"/>
            </a:endParaRPr>
          </a:p>
          <a:p>
            <a:pPr indent="279400"/>
            <a:endParaRPr lang="en-US" sz="2800" b="0" dirty="0">
              <a:latin typeface="Times New Roman" panose="02020603050405020304" pitchFamily="18" charset="0"/>
              <a:ea typeface="宋体" panose="02010600030101010101" pitchFamily="2" charset="-122"/>
            </a:endParaRPr>
          </a:p>
          <a:p>
            <a:pPr indent="279400"/>
            <a:endParaRPr lang="en-US" sz="2800" b="0" dirty="0">
              <a:latin typeface="Times New Roman" panose="02020603050405020304" pitchFamily="18" charset="0"/>
              <a:ea typeface="宋体" panose="02010600030101010101" pitchFamily="2" charset="-122"/>
            </a:endParaRPr>
          </a:p>
          <a:p>
            <a:pPr indent="279400"/>
            <a:endParaRPr lang="en-US" sz="2800" b="0" dirty="0">
              <a:latin typeface="Times New Roman" panose="02020603050405020304" pitchFamily="18" charset="0"/>
              <a:ea typeface="宋体" panose="02010600030101010101" pitchFamily="2" charset="-122"/>
            </a:endParaRPr>
          </a:p>
        </p:txBody>
      </p:sp>
      <p:sp>
        <p:nvSpPr>
          <p:cNvPr id="17" name="矩形 16"/>
          <p:cNvSpPr/>
          <p:nvPr/>
        </p:nvSpPr>
        <p:spPr>
          <a:xfrm>
            <a:off x="163195" y="620395"/>
            <a:ext cx="11969115" cy="1814830"/>
          </a:xfrm>
          <a:prstGeom prst="rect">
            <a:avLst/>
          </a:prstGeom>
        </p:spPr>
        <p:txBody>
          <a:bodyPr wrap="square">
            <a:spAutoFit/>
          </a:bodyPr>
          <a:lstStyle/>
          <a:p>
            <a:pPr indent="279400"/>
            <a:r>
              <a:rPr lang="en-US" sz="2800" dirty="0" smtClean="0">
                <a:solidFill>
                  <a:srgbClr val="0000CC"/>
                </a:solidFill>
                <a:latin typeface="Times New Roman" panose="02020603050405020304" pitchFamily="18" charset="0"/>
                <a:ea typeface="宋体" panose="02010600030101010101" pitchFamily="2" charset="-122"/>
                <a:sym typeface="+mn-ea"/>
              </a:rPr>
              <a:t>   How would she feel then?</a:t>
            </a:r>
            <a:endParaRPr lang="en-US" sz="2800" dirty="0" smtClean="0">
              <a:solidFill>
                <a:srgbClr val="0000CC"/>
              </a:solidFill>
              <a:latin typeface="Times New Roman" panose="02020603050405020304" pitchFamily="18" charset="0"/>
              <a:ea typeface="宋体" panose="02010600030101010101" pitchFamily="2" charset="-122"/>
              <a:sym typeface="+mn-ea"/>
            </a:endParaRPr>
          </a:p>
          <a:p>
            <a:pPr indent="279400"/>
            <a:r>
              <a:rPr lang="en-US" sz="2800" dirty="0" smtClean="0">
                <a:solidFill>
                  <a:srgbClr val="0000CC"/>
                </a:solidFill>
                <a:latin typeface="Times New Roman" panose="02020603050405020304" pitchFamily="18" charset="0"/>
                <a:ea typeface="宋体" panose="02010600030101010101" pitchFamily="2" charset="-122"/>
                <a:sym typeface="+mn-ea"/>
              </a:rPr>
              <a:t>  (embarrassed,ashamed)</a:t>
            </a:r>
            <a:endParaRPr lang="en-US" sz="2800" dirty="0" smtClean="0">
              <a:solidFill>
                <a:srgbClr val="0000CC"/>
              </a:solidFill>
              <a:latin typeface="Times New Roman" panose="02020603050405020304" pitchFamily="18" charset="0"/>
              <a:ea typeface="宋体" panose="02010600030101010101" pitchFamily="2" charset="-122"/>
            </a:endParaRPr>
          </a:p>
          <a:p>
            <a:pPr indent="279400"/>
            <a:r>
              <a:rPr lang="en-US" sz="2800" dirty="0" smtClean="0">
                <a:solidFill>
                  <a:srgbClr val="0000CC"/>
                </a:solidFill>
                <a:latin typeface="Times New Roman" panose="02020603050405020304" pitchFamily="18" charset="0"/>
                <a:ea typeface="宋体" panose="02010600030101010101" pitchFamily="2" charset="-122"/>
                <a:sym typeface="+mn-ea"/>
              </a:rPr>
              <a:t>   What </a:t>
            </a:r>
            <a:r>
              <a:rPr lang="en-US" sz="2800" dirty="0" smtClean="0">
                <a:solidFill>
                  <a:srgbClr val="0000CC"/>
                </a:solidFill>
                <a:latin typeface="Times New Roman" panose="02020603050405020304" pitchFamily="18" charset="0"/>
                <a:ea typeface="宋体" panose="02010600030101010101" pitchFamily="2" charset="-122"/>
                <a:sym typeface="+mn-ea"/>
              </a:rPr>
              <a:t>would the woman and two men do?</a:t>
            </a:r>
            <a:endParaRPr lang="en-US" sz="2800" dirty="0" smtClean="0">
              <a:solidFill>
                <a:srgbClr val="0000CC"/>
              </a:solidFill>
              <a:latin typeface="Times New Roman" panose="02020603050405020304" pitchFamily="18" charset="0"/>
              <a:ea typeface="宋体" panose="02010600030101010101" pitchFamily="2" charset="-122"/>
              <a:sym typeface="+mn-ea"/>
            </a:endParaRPr>
          </a:p>
          <a:p>
            <a:pPr indent="279400"/>
            <a:r>
              <a:rPr lang="en-US" sz="2800" dirty="0" smtClean="0">
                <a:solidFill>
                  <a:srgbClr val="0000CC"/>
                </a:solidFill>
                <a:latin typeface="Times New Roman" panose="02020603050405020304" pitchFamily="18" charset="0"/>
                <a:ea typeface="宋体" panose="02010600030101010101" pitchFamily="2" charset="-122"/>
                <a:sym typeface="+mn-ea"/>
              </a:rPr>
              <a:t>(what about the coins on the ground? the woman still collapsed on the ground )</a:t>
            </a:r>
            <a:endParaRPr lang="en-US" sz="2800" dirty="0">
              <a:solidFill>
                <a:srgbClr val="0000CC"/>
              </a:solidFill>
              <a:latin typeface="Times New Roman" panose="02020603050405020304" pitchFamily="18" charset="0"/>
              <a:ea typeface="宋体" panose="02010600030101010101" pitchFamily="2" charset="-122"/>
              <a:sym typeface="+mn-ea"/>
            </a:endParaRPr>
          </a:p>
        </p:txBody>
      </p:sp>
      <p:sp>
        <p:nvSpPr>
          <p:cNvPr id="18" name="文本框 99"/>
          <p:cNvSpPr txBox="1"/>
          <p:nvPr/>
        </p:nvSpPr>
        <p:spPr>
          <a:xfrm>
            <a:off x="191096" y="3284544"/>
            <a:ext cx="11195050" cy="1383665"/>
          </a:xfrm>
          <a:prstGeom prst="rect">
            <a:avLst/>
          </a:prstGeom>
          <a:noFill/>
          <a:ln w="9525">
            <a:noFill/>
          </a:ln>
        </p:spPr>
        <p:txBody>
          <a:bodyPr wrap="square">
            <a:spAutoFit/>
          </a:bodyPr>
          <a:lstStyle/>
          <a:p>
            <a:pPr indent="279400"/>
            <a:r>
              <a:rPr lang="en-US" sz="2800" b="0" dirty="0">
                <a:latin typeface="Times New Roman" panose="02020603050405020304" pitchFamily="18" charset="0"/>
                <a:ea typeface="宋体" panose="02010600030101010101" pitchFamily="2" charset="-122"/>
              </a:rPr>
              <a:t>Paragraph 2</a:t>
            </a:r>
            <a:r>
              <a:rPr lang="en-US" sz="2800" b="0" dirty="0" smtClean="0">
                <a:latin typeface="Times New Roman" panose="02020603050405020304" pitchFamily="18" charset="0"/>
                <a:ea typeface="宋体" panose="02010600030101010101" pitchFamily="2" charset="-122"/>
              </a:rPr>
              <a:t>: </a:t>
            </a:r>
            <a:r>
              <a:rPr lang="en-US" sz="2800" b="0" dirty="0" smtClean="0">
                <a:solidFill>
                  <a:srgbClr val="FF0000"/>
                </a:solidFill>
                <a:latin typeface="Times New Roman" panose="02020603050405020304" pitchFamily="18" charset="0"/>
                <a:ea typeface="宋体" panose="02010600030101010101" pitchFamily="2" charset="-122"/>
              </a:rPr>
              <a:t>Then, the lift arrived at her floor.</a:t>
            </a:r>
            <a:endParaRPr lang="en-US" sz="2800" b="0" dirty="0">
              <a:solidFill>
                <a:srgbClr val="FF0000"/>
              </a:solidFill>
              <a:latin typeface="Times New Roman" panose="02020603050405020304" pitchFamily="18" charset="0"/>
              <a:ea typeface="宋体" panose="02010600030101010101" pitchFamily="2" charset="-122"/>
            </a:endParaRPr>
          </a:p>
          <a:p>
            <a:pPr indent="279400"/>
            <a:endParaRPr lang="en-US" sz="2800" b="0" dirty="0">
              <a:latin typeface="Times New Roman" panose="02020603050405020304" pitchFamily="18" charset="0"/>
              <a:ea typeface="宋体" panose="02010600030101010101" pitchFamily="2" charset="-122"/>
            </a:endParaRPr>
          </a:p>
          <a:p>
            <a:pPr indent="279400"/>
            <a:endParaRPr lang="en-US" sz="2800" b="0" dirty="0">
              <a:latin typeface="Times New Roman" panose="02020603050405020304" pitchFamily="18" charset="0"/>
              <a:ea typeface="宋体" panose="02010600030101010101" pitchFamily="2" charset="-122"/>
            </a:endParaRPr>
          </a:p>
        </p:txBody>
      </p:sp>
      <p:sp>
        <p:nvSpPr>
          <p:cNvPr id="19" name="矩形 18"/>
          <p:cNvSpPr/>
          <p:nvPr/>
        </p:nvSpPr>
        <p:spPr>
          <a:xfrm>
            <a:off x="0" y="4004945"/>
            <a:ext cx="12296140" cy="1814830"/>
          </a:xfrm>
          <a:prstGeom prst="rect">
            <a:avLst/>
          </a:prstGeom>
        </p:spPr>
        <p:txBody>
          <a:bodyPr wrap="square">
            <a:spAutoFit/>
          </a:bodyPr>
          <a:lstStyle/>
          <a:p>
            <a:pPr indent="279400"/>
            <a:r>
              <a:rPr lang="en-US" sz="2800" dirty="0" smtClean="0">
                <a:solidFill>
                  <a:srgbClr val="0000CC"/>
                </a:solidFill>
                <a:latin typeface="Times New Roman" panose="02020603050405020304" pitchFamily="18" charset="0"/>
                <a:ea typeface="宋体" panose="02010600030101010101" pitchFamily="2" charset="-122"/>
                <a:sym typeface="+mn-ea"/>
              </a:rPr>
              <a:t>What’s happening in Para1when the woman realized her misunderstanding?</a:t>
            </a:r>
            <a:endParaRPr lang="en-US" sz="2800" dirty="0" smtClean="0">
              <a:solidFill>
                <a:srgbClr val="0000CC"/>
              </a:solidFill>
              <a:latin typeface="Times New Roman" panose="02020603050405020304" pitchFamily="18" charset="0"/>
              <a:ea typeface="宋体" panose="02010600030101010101" pitchFamily="2" charset="-122"/>
              <a:sym typeface="+mn-ea"/>
            </a:endParaRPr>
          </a:p>
          <a:p>
            <a:pPr indent="279400"/>
            <a:r>
              <a:rPr lang="en-US" sz="2800" dirty="0" smtClean="0">
                <a:solidFill>
                  <a:srgbClr val="0000CC"/>
                </a:solidFill>
                <a:latin typeface="Times New Roman" panose="02020603050405020304" pitchFamily="18" charset="0"/>
                <a:ea typeface="宋体" panose="02010600030101010101" pitchFamily="2" charset="-122"/>
                <a:sym typeface="+mn-ea"/>
              </a:rPr>
              <a:t>What would she do then ? How would she feel?</a:t>
            </a:r>
            <a:endParaRPr lang="en-US" sz="2800" dirty="0" smtClean="0">
              <a:solidFill>
                <a:srgbClr val="0000CC"/>
              </a:solidFill>
              <a:latin typeface="Times New Roman" panose="02020603050405020304" pitchFamily="18" charset="0"/>
              <a:ea typeface="宋体" panose="02010600030101010101" pitchFamily="2" charset="-122"/>
              <a:sym typeface="+mn-ea"/>
            </a:endParaRPr>
          </a:p>
          <a:p>
            <a:pPr indent="279400"/>
            <a:r>
              <a:rPr lang="en-US" sz="2800" dirty="0">
                <a:solidFill>
                  <a:srgbClr val="0000CC"/>
                </a:solidFill>
                <a:latin typeface="Times New Roman" panose="02020603050405020304" pitchFamily="18" charset="0"/>
                <a:ea typeface="宋体" panose="02010600030101010101" pitchFamily="2" charset="-122"/>
                <a:sym typeface="+mn-ea"/>
              </a:rPr>
              <a:t>  (She felt relieved and amused about the funny story)</a:t>
            </a:r>
            <a:endParaRPr lang="en-US" sz="2800" dirty="0">
              <a:solidFill>
                <a:srgbClr val="0000CC"/>
              </a:solidFill>
              <a:latin typeface="Times New Roman" panose="02020603050405020304" pitchFamily="18" charset="0"/>
              <a:ea typeface="宋体" panose="02010600030101010101" pitchFamily="2" charset="-122"/>
              <a:sym typeface="+mn-ea"/>
            </a:endParaRPr>
          </a:p>
          <a:p>
            <a:pPr indent="279400"/>
            <a:r>
              <a:rPr lang="en-US" sz="2800" dirty="0">
                <a:solidFill>
                  <a:srgbClr val="0000CC"/>
                </a:solidFill>
                <a:latin typeface="Times New Roman" panose="02020603050405020304" pitchFamily="18" charset="0"/>
                <a:ea typeface="宋体" panose="02010600030101010101" pitchFamily="2" charset="-122"/>
                <a:sym typeface="+mn-ea"/>
              </a:rPr>
              <a:t>  What’s the reflection?</a:t>
            </a:r>
            <a:endParaRPr lang="en-US" sz="2800" dirty="0">
              <a:solidFill>
                <a:srgbClr val="0000CC"/>
              </a:solidFill>
              <a:latin typeface="Times New Roman" panose="02020603050405020304" pitchFamily="18" charset="0"/>
              <a:ea typeface="宋体" panose="02010600030101010101" pitchFamily="2"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 calcmode="lin" valueType="num">
                                      <p:cBhvr additive="base">
                                        <p:cTn id="7"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5"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p:cTn id="13" dur="1000" fill="hold"/>
                                        <p:tgtEl>
                                          <p:spTgt spid="17"/>
                                        </p:tgtEl>
                                        <p:attrNameLst>
                                          <p:attrName>ppt_w</p:attrName>
                                        </p:attrNameLst>
                                      </p:cBhvr>
                                      <p:tavLst>
                                        <p:tav tm="0">
                                          <p:val>
                                            <p:strVal val="#ppt_w*0.70"/>
                                          </p:val>
                                        </p:tav>
                                        <p:tav tm="100000">
                                          <p:val>
                                            <p:strVal val="#ppt_w"/>
                                          </p:val>
                                        </p:tav>
                                      </p:tavLst>
                                    </p:anim>
                                    <p:anim calcmode="lin" valueType="num">
                                      <p:cBhvr>
                                        <p:cTn id="14" dur="1000" fill="hold"/>
                                        <p:tgtEl>
                                          <p:spTgt spid="17"/>
                                        </p:tgtEl>
                                        <p:attrNameLst>
                                          <p:attrName>ppt_h</p:attrName>
                                        </p:attrNameLst>
                                      </p:cBhvr>
                                      <p:tavLst>
                                        <p:tav tm="0">
                                          <p:val>
                                            <p:strVal val="#ppt_h"/>
                                          </p:val>
                                        </p:tav>
                                        <p:tav tm="100000">
                                          <p:val>
                                            <p:strVal val="#ppt_h"/>
                                          </p:val>
                                        </p:tav>
                                      </p:tavLst>
                                    </p:anim>
                                    <p:animEffect transition="in" filter="fade">
                                      <p:cBhvr>
                                        <p:cTn id="15" dur="10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4" presetClass="entr" presetSubtype="16" fill="hold" nodeType="clickEffect">
                                  <p:stCondLst>
                                    <p:cond delay="0"/>
                                  </p:stCondLst>
                                  <p:childTnLst>
                                    <p:set>
                                      <p:cBhvr>
                                        <p:cTn id="27" dur="1" fill="hold">
                                          <p:stCondLst>
                                            <p:cond delay="0"/>
                                          </p:stCondLst>
                                        </p:cTn>
                                        <p:tgtEl>
                                          <p:spTgt spid="17">
                                            <p:txEl>
                                              <p:pRg st="2" end="2"/>
                                            </p:txEl>
                                          </p:spTgt>
                                        </p:tgtEl>
                                        <p:attrNameLst>
                                          <p:attrName>style.visibility</p:attrName>
                                        </p:attrNameLst>
                                      </p:cBhvr>
                                      <p:to>
                                        <p:strVal val="visible"/>
                                      </p:to>
                                    </p:set>
                                    <p:animEffect transition="in" filter="box(in)">
                                      <p:cBhvr>
                                        <p:cTn id="28" dur="2000"/>
                                        <p:tgtEl>
                                          <p:spTgt spid="17">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4" presetClass="entr" presetSubtype="16" fill="hold" nodeType="clickEffect">
                                  <p:stCondLst>
                                    <p:cond delay="0"/>
                                  </p:stCondLst>
                                  <p:childTnLst>
                                    <p:set>
                                      <p:cBhvr>
                                        <p:cTn id="32" dur="1" fill="hold">
                                          <p:stCondLst>
                                            <p:cond delay="0"/>
                                          </p:stCondLst>
                                        </p:cTn>
                                        <p:tgtEl>
                                          <p:spTgt spid="17">
                                            <p:txEl>
                                              <p:pRg st="3" end="3"/>
                                            </p:txEl>
                                          </p:spTgt>
                                        </p:tgtEl>
                                        <p:attrNameLst>
                                          <p:attrName>style.visibility</p:attrName>
                                        </p:attrNameLst>
                                      </p:cBhvr>
                                      <p:to>
                                        <p:strVal val="visible"/>
                                      </p:to>
                                    </p:set>
                                    <p:animEffect transition="in" filter="box(in)">
                                      <p:cBhvr>
                                        <p:cTn id="33" dur="2000"/>
                                        <p:tgtEl>
                                          <p:spTgt spid="17">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19">
                                            <p:txEl>
                                              <p:pRg st="1" end="1"/>
                                            </p:txEl>
                                          </p:spTgt>
                                        </p:tgtEl>
                                        <p:attrNameLst>
                                          <p:attrName>style.visibility</p:attrName>
                                        </p:attrNameLst>
                                      </p:cBhvr>
                                      <p:to>
                                        <p:strVal val="visible"/>
                                      </p:to>
                                    </p:set>
                                    <p:anim calcmode="lin" valueType="num">
                                      <p:cBhvr additive="base">
                                        <p:cTn id="38" dur="500" fill="hold"/>
                                        <p:tgtEl>
                                          <p:spTgt spid="19">
                                            <p:txEl>
                                              <p:pRg st="1" end="1"/>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1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4" presetClass="entr" presetSubtype="16" fill="hold" nodeType="clickEffect">
                                  <p:stCondLst>
                                    <p:cond delay="0"/>
                                  </p:stCondLst>
                                  <p:childTnLst>
                                    <p:set>
                                      <p:cBhvr>
                                        <p:cTn id="47" dur="1" fill="hold">
                                          <p:stCondLst>
                                            <p:cond delay="0"/>
                                          </p:stCondLst>
                                        </p:cTn>
                                        <p:tgtEl>
                                          <p:spTgt spid="19">
                                            <p:txEl>
                                              <p:pRg st="2" end="2"/>
                                            </p:txEl>
                                          </p:spTgt>
                                        </p:tgtEl>
                                        <p:attrNameLst>
                                          <p:attrName>style.visibility</p:attrName>
                                        </p:attrNameLst>
                                      </p:cBhvr>
                                      <p:to>
                                        <p:strVal val="visible"/>
                                      </p:to>
                                    </p:set>
                                    <p:animEffect transition="in" filter="box(in)">
                                      <p:cBhvr>
                                        <p:cTn id="48" dur="2000"/>
                                        <p:tgtEl>
                                          <p:spTgt spid="19">
                                            <p:txEl>
                                              <p:pRg st="2" end="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9525" y="0"/>
            <a:ext cx="12182475" cy="7477760"/>
          </a:xfrm>
          <a:prstGeom prst="rect">
            <a:avLst/>
          </a:prstGeom>
          <a:noFill/>
        </p:spPr>
        <p:txBody>
          <a:bodyPr wrap="square" rtlCol="0">
            <a:spAutoFit/>
          </a:bodyPr>
          <a:p>
            <a:r>
              <a:rPr lang="zh-CN" altLang="en-US" sz="3200">
                <a:latin typeface="Times New Roman" panose="02020603050405020304" pitchFamily="18" charset="0"/>
                <a:cs typeface="Times New Roman" panose="02020603050405020304" pitchFamily="18" charset="0"/>
              </a:rPr>
              <a:t> </a:t>
            </a:r>
            <a:r>
              <a:rPr lang="en-US" altLang="zh-CN" sz="3200">
                <a:latin typeface="Times New Roman" panose="02020603050405020304" pitchFamily="18" charset="0"/>
                <a:cs typeface="Times New Roman" panose="02020603050405020304" pitchFamily="18" charset="0"/>
              </a:rPr>
              <a:t>Para1 </a:t>
            </a:r>
            <a:r>
              <a:rPr lang="zh-CN" altLang="en-US" sz="3200">
                <a:latin typeface="Times New Roman" panose="02020603050405020304" pitchFamily="18" charset="0"/>
                <a:cs typeface="Times New Roman" panose="02020603050405020304" pitchFamily="18" charset="0"/>
                <a:sym typeface="+mn-ea"/>
              </a:rPr>
              <a:t>She lifted her head and looked up at the two men</a:t>
            </a:r>
            <a:endParaRPr lang="zh-CN" altLang="en-US" sz="3200">
              <a:latin typeface="Times New Roman" panose="02020603050405020304" pitchFamily="18" charset="0"/>
              <a:cs typeface="Times New Roman" panose="02020603050405020304" pitchFamily="18" charset="0"/>
              <a:sym typeface="+mn-ea"/>
            </a:endParaRPr>
          </a:p>
          <a:p>
            <a:r>
              <a:rPr lang="zh-CN" altLang="en-US" sz="3200">
                <a:solidFill>
                  <a:srgbClr val="0000CC"/>
                </a:solidFill>
                <a:latin typeface="Times New Roman" panose="02020603050405020304" pitchFamily="18" charset="0"/>
                <a:cs typeface="Times New Roman" panose="02020603050405020304" pitchFamily="18" charset="0"/>
              </a:rPr>
              <a:t>场景一：老妇人很尴尬</a:t>
            </a:r>
            <a:endParaRPr lang="zh-CN" altLang="en-US" sz="3200">
              <a:solidFill>
                <a:srgbClr val="0000CC"/>
              </a:solidFill>
              <a:latin typeface="Times New Roman" panose="02020603050405020304" pitchFamily="18" charset="0"/>
              <a:cs typeface="Times New Roman" panose="02020603050405020304" pitchFamily="18" charset="0"/>
            </a:endParaRPr>
          </a:p>
          <a:p>
            <a:r>
              <a:rPr lang="zh-CN" altLang="en-US" sz="3200">
                <a:latin typeface="Times New Roman" panose="02020603050405020304" pitchFamily="18" charset="0"/>
                <a:cs typeface="Times New Roman" panose="02020603050405020304" pitchFamily="18" charset="0"/>
                <a:sym typeface="+mn-ea"/>
              </a:rPr>
              <a:t>那人的话把她意识到，他们确实准备帮助她。</a:t>
            </a:r>
            <a:r>
              <a:rPr lang="zh-CN" altLang="en-US" sz="3200">
                <a:solidFill>
                  <a:srgbClr val="0000CC"/>
                </a:solidFill>
                <a:latin typeface="Times New Roman" panose="02020603050405020304" pitchFamily="18" charset="0"/>
                <a:cs typeface="Times New Roman" panose="02020603050405020304" pitchFamily="18" charset="0"/>
                <a:sym typeface="+mn-ea"/>
              </a:rPr>
              <a:t>（所想）</a:t>
            </a:r>
            <a:endParaRPr lang="zh-CN" altLang="en-US" sz="3200">
              <a:solidFill>
                <a:srgbClr val="0000CC"/>
              </a:solidFill>
              <a:latin typeface="Times New Roman" panose="02020603050405020304" pitchFamily="18" charset="0"/>
              <a:cs typeface="Times New Roman" panose="02020603050405020304" pitchFamily="18" charset="0"/>
              <a:sym typeface="+mn-ea"/>
            </a:endParaRPr>
          </a:p>
          <a:p>
            <a:r>
              <a:rPr lang="zh-CN" altLang="en-US" sz="3200">
                <a:solidFill>
                  <a:srgbClr val="FF0000"/>
                </a:solidFill>
                <a:latin typeface="Times New Roman" panose="02020603050405020304" pitchFamily="18" charset="0"/>
                <a:cs typeface="Times New Roman" panose="02020603050405020304" pitchFamily="18" charset="0"/>
                <a:sym typeface="+mn-ea"/>
              </a:rPr>
              <a:t>The man’s word</a:t>
            </a:r>
            <a:r>
              <a:rPr lang="zh-CN" altLang="en-US" sz="3200" u="sng">
                <a:solidFill>
                  <a:srgbClr val="FF0000"/>
                </a:solidFill>
                <a:latin typeface="Times New Roman" panose="02020603050405020304" pitchFamily="18" charset="0"/>
                <a:cs typeface="Times New Roman" panose="02020603050405020304" pitchFamily="18" charset="0"/>
                <a:sym typeface="+mn-ea"/>
              </a:rPr>
              <a:t> jolted（使...震动）</a:t>
            </a:r>
            <a:r>
              <a:rPr lang="en-US" altLang="zh-CN" sz="3200" u="sng">
                <a:solidFill>
                  <a:srgbClr val="FF0000"/>
                </a:solidFill>
                <a:latin typeface="Times New Roman" panose="02020603050405020304" pitchFamily="18" charset="0"/>
                <a:cs typeface="Times New Roman" panose="02020603050405020304" pitchFamily="18" charset="0"/>
                <a:sym typeface="+mn-ea"/>
              </a:rPr>
              <a:t>/brought</a:t>
            </a:r>
            <a:r>
              <a:rPr lang="zh-CN" altLang="en-US" sz="3200" u="sng">
                <a:solidFill>
                  <a:srgbClr val="FF0000"/>
                </a:solidFill>
                <a:latin typeface="Times New Roman" panose="02020603050405020304" pitchFamily="18" charset="0"/>
                <a:cs typeface="Times New Roman" panose="02020603050405020304" pitchFamily="18" charset="0"/>
                <a:sym typeface="+mn-ea"/>
              </a:rPr>
              <a:t> her back into reality</a:t>
            </a:r>
            <a:r>
              <a:rPr lang="zh-CN" altLang="en-US" sz="3200">
                <a:solidFill>
                  <a:srgbClr val="FF0000"/>
                </a:solidFill>
                <a:latin typeface="Times New Roman" panose="02020603050405020304" pitchFamily="18" charset="0"/>
                <a:cs typeface="Times New Roman" panose="02020603050405020304" pitchFamily="18" charset="0"/>
                <a:sym typeface="+mn-ea"/>
              </a:rPr>
              <a:t> that they </a:t>
            </a:r>
            <a:r>
              <a:rPr lang="zh-CN" altLang="en-US" sz="3200" u="sng">
                <a:solidFill>
                  <a:srgbClr val="FF0000"/>
                </a:solidFill>
                <a:latin typeface="Times New Roman" panose="02020603050405020304" pitchFamily="18" charset="0"/>
                <a:cs typeface="Times New Roman" panose="02020603050405020304" pitchFamily="18" charset="0"/>
                <a:sym typeface="+mn-ea"/>
              </a:rPr>
              <a:t>actually</a:t>
            </a:r>
            <a:r>
              <a:rPr lang="zh-CN" altLang="en-US" sz="3200">
                <a:solidFill>
                  <a:srgbClr val="FF0000"/>
                </a:solidFill>
                <a:latin typeface="Times New Roman" panose="02020603050405020304" pitchFamily="18" charset="0"/>
                <a:cs typeface="Times New Roman" panose="02020603050405020304" pitchFamily="18" charset="0"/>
                <a:sym typeface="+mn-ea"/>
              </a:rPr>
              <a:t> prepared to help her. </a:t>
            </a:r>
            <a:endParaRPr lang="zh-CN" altLang="en-US" sz="3200">
              <a:solidFill>
                <a:srgbClr val="FF0000"/>
              </a:solidFill>
              <a:latin typeface="Times New Roman" panose="02020603050405020304" pitchFamily="18" charset="0"/>
              <a:cs typeface="Times New Roman" panose="02020603050405020304" pitchFamily="18" charset="0"/>
              <a:sym typeface="+mn-ea"/>
            </a:endParaRPr>
          </a:p>
          <a:p>
            <a:r>
              <a:rPr lang="zh-CN" altLang="en-US" sz="3200">
                <a:solidFill>
                  <a:schemeClr val="tx1"/>
                </a:solidFill>
                <a:latin typeface="Times New Roman" panose="02020603050405020304" pitchFamily="18" charset="0"/>
                <a:cs typeface="Times New Roman" panose="02020603050405020304" pitchFamily="18" charset="0"/>
                <a:sym typeface="+mn-ea"/>
              </a:rPr>
              <a:t>刹那间，她明白了那两个男人其实是想提醒她按楼层按钮</a:t>
            </a:r>
            <a:r>
              <a:rPr lang="zh-CN" altLang="en-US" sz="3200">
                <a:solidFill>
                  <a:srgbClr val="0000CC"/>
                </a:solidFill>
                <a:latin typeface="Times New Roman" panose="02020603050405020304" pitchFamily="18" charset="0"/>
                <a:cs typeface="Times New Roman" panose="02020603050405020304" pitchFamily="18" charset="0"/>
                <a:sym typeface="+mn-ea"/>
              </a:rPr>
              <a:t>（所想）</a:t>
            </a:r>
            <a:endParaRPr lang="zh-CN" altLang="en-US" sz="3200">
              <a:solidFill>
                <a:schemeClr val="tx1"/>
              </a:solidFill>
              <a:latin typeface="Times New Roman" panose="02020603050405020304" pitchFamily="18" charset="0"/>
              <a:cs typeface="Times New Roman" panose="02020603050405020304" pitchFamily="18" charset="0"/>
              <a:sym typeface="+mn-ea"/>
            </a:endParaRPr>
          </a:p>
          <a:p>
            <a:r>
              <a:rPr lang="en-US" altLang="zh-CN" sz="3200" i="1" dirty="0" smtClean="0">
                <a:gradFill>
                  <a:gsLst>
                    <a:gs pos="0">
                      <a:srgbClr val="FE4444"/>
                    </a:gs>
                    <a:gs pos="100000">
                      <a:srgbClr val="832B2B"/>
                    </a:gs>
                  </a:gsLst>
                  <a:lin scaled="0"/>
                </a:gradFill>
                <a:latin typeface="Times New Roman" panose="02020603050405020304" pitchFamily="18" charset="0"/>
                <a:cs typeface="Times New Roman" panose="02020603050405020304" pitchFamily="18" charset="0"/>
                <a:sym typeface="+mn-ea"/>
              </a:rPr>
              <a:t>In a flash, it struck her that the two men actually meant to remind her to </a:t>
            </a:r>
            <a:r>
              <a:rPr lang="en-US" altLang="zh-CN" sz="3200" i="1" u="sng" dirty="0" smtClean="0">
                <a:gradFill>
                  <a:gsLst>
                    <a:gs pos="0">
                      <a:srgbClr val="FE4444"/>
                    </a:gs>
                    <a:gs pos="100000">
                      <a:srgbClr val="832B2B"/>
                    </a:gs>
                  </a:gsLst>
                  <a:lin scaled="0"/>
                </a:gradFill>
                <a:latin typeface="Times New Roman" panose="02020603050405020304" pitchFamily="18" charset="0"/>
                <a:cs typeface="Times New Roman" panose="02020603050405020304" pitchFamily="18" charset="0"/>
                <a:sym typeface="+mn-ea"/>
              </a:rPr>
              <a:t>hit</a:t>
            </a:r>
            <a:r>
              <a:rPr lang="en-US" altLang="zh-CN" sz="3200" i="1" dirty="0" smtClean="0">
                <a:gradFill>
                  <a:gsLst>
                    <a:gs pos="0">
                      <a:srgbClr val="FE4444"/>
                    </a:gs>
                    <a:gs pos="100000">
                      <a:srgbClr val="832B2B"/>
                    </a:gs>
                  </a:gsLst>
                  <a:lin scaled="0"/>
                </a:gradFill>
                <a:latin typeface="Times New Roman" panose="02020603050405020304" pitchFamily="18" charset="0"/>
                <a:cs typeface="Times New Roman" panose="02020603050405020304" pitchFamily="18" charset="0"/>
                <a:sym typeface="+mn-ea"/>
              </a:rPr>
              <a:t> the </a:t>
            </a:r>
            <a:r>
              <a:rPr lang="en-US" altLang="zh-CN" sz="3200" i="1" u="sng" dirty="0" smtClean="0">
                <a:gradFill>
                  <a:gsLst>
                    <a:gs pos="0">
                      <a:srgbClr val="FE4444"/>
                    </a:gs>
                    <a:gs pos="100000">
                      <a:srgbClr val="832B2B"/>
                    </a:gs>
                  </a:gsLst>
                  <a:lin scaled="0"/>
                </a:gradFill>
                <a:latin typeface="Times New Roman" panose="02020603050405020304" pitchFamily="18" charset="0"/>
                <a:cs typeface="Times New Roman" panose="02020603050405020304" pitchFamily="18" charset="0"/>
                <a:sym typeface="+mn-ea"/>
              </a:rPr>
              <a:t>button</a:t>
            </a:r>
            <a:r>
              <a:rPr lang="en-US" altLang="zh-CN" sz="3200" i="1" dirty="0" smtClean="0">
                <a:gradFill>
                  <a:gsLst>
                    <a:gs pos="0">
                      <a:srgbClr val="FE4444"/>
                    </a:gs>
                    <a:gs pos="100000">
                      <a:srgbClr val="832B2B"/>
                    </a:gs>
                  </a:gsLst>
                  <a:lin scaled="0"/>
                </a:gradFill>
                <a:latin typeface="Times New Roman" panose="02020603050405020304" pitchFamily="18" charset="0"/>
                <a:cs typeface="Times New Roman" panose="02020603050405020304" pitchFamily="18" charset="0"/>
                <a:sym typeface="+mn-ea"/>
              </a:rPr>
              <a:t> for her floor</a:t>
            </a:r>
            <a:endParaRPr lang="zh-CN" altLang="en-US" sz="3200">
              <a:gradFill>
                <a:gsLst>
                  <a:gs pos="0">
                    <a:srgbClr val="FE4444"/>
                  </a:gs>
                  <a:gs pos="100000">
                    <a:srgbClr val="832B2B"/>
                  </a:gs>
                </a:gsLst>
                <a:lin scaled="0"/>
              </a:gradFill>
              <a:latin typeface="Times New Roman" panose="02020603050405020304" pitchFamily="18" charset="0"/>
              <a:cs typeface="Times New Roman" panose="02020603050405020304" pitchFamily="18" charset="0"/>
              <a:sym typeface="+mn-ea"/>
            </a:endParaRPr>
          </a:p>
          <a:p>
            <a:r>
              <a:rPr lang="zh-CN" altLang="en-US" sz="3200">
                <a:latin typeface="Times New Roman" panose="02020603050405020304" pitchFamily="18" charset="0"/>
                <a:cs typeface="Times New Roman" panose="02020603050405020304" pitchFamily="18" charset="0"/>
                <a:sym typeface="+mn-ea"/>
              </a:rPr>
              <a:t>她立刻涨红了脸，感到很尴尬</a:t>
            </a:r>
            <a:r>
              <a:rPr lang="zh-CN" altLang="en-US" sz="3200">
                <a:solidFill>
                  <a:srgbClr val="0000CC"/>
                </a:solidFill>
                <a:latin typeface="Times New Roman" panose="02020603050405020304" pitchFamily="18" charset="0"/>
                <a:cs typeface="Times New Roman" panose="02020603050405020304" pitchFamily="18" charset="0"/>
                <a:sym typeface="+mn-ea"/>
              </a:rPr>
              <a:t>（所感）</a:t>
            </a:r>
            <a:endParaRPr lang="zh-CN" altLang="en-US" sz="3200">
              <a:latin typeface="Times New Roman" panose="02020603050405020304" pitchFamily="18" charset="0"/>
              <a:cs typeface="Times New Roman" panose="02020603050405020304" pitchFamily="18" charset="0"/>
            </a:endParaRPr>
          </a:p>
          <a:p>
            <a:r>
              <a:rPr lang="zh-CN" altLang="en-US" sz="3200">
                <a:latin typeface="Times New Roman" panose="02020603050405020304" pitchFamily="18" charset="0"/>
                <a:cs typeface="Times New Roman" panose="02020603050405020304" pitchFamily="18" charset="0"/>
              </a:rPr>
              <a:t> </a:t>
            </a:r>
            <a:r>
              <a:rPr lang="zh-CN" altLang="en-US" sz="3200">
                <a:solidFill>
                  <a:srgbClr val="FF0000"/>
                </a:solidFill>
                <a:latin typeface="Times New Roman" panose="02020603050405020304" pitchFamily="18" charset="0"/>
                <a:cs typeface="Times New Roman" panose="02020603050405020304" pitchFamily="18" charset="0"/>
              </a:rPr>
              <a:t>Blushing scarlet(鲜红的） instantly, she felt embarrassment almost </a:t>
            </a:r>
            <a:r>
              <a:rPr lang="zh-CN" altLang="en-US" sz="3200" u="sng">
                <a:solidFill>
                  <a:srgbClr val="FF0000"/>
                </a:solidFill>
                <a:latin typeface="Times New Roman" panose="02020603050405020304" pitchFamily="18" charset="0"/>
                <a:cs typeface="Times New Roman" panose="02020603050405020304" pitchFamily="18" charset="0"/>
              </a:rPr>
              <a:t>wreathed/enveloped her entirely</a:t>
            </a:r>
            <a:r>
              <a:rPr lang="zh-CN" altLang="en-US" sz="3200">
                <a:solidFill>
                  <a:srgbClr val="FF0000"/>
                </a:solidFill>
                <a:latin typeface="Times New Roman" panose="02020603050405020304" pitchFamily="18" charset="0"/>
                <a:cs typeface="Times New Roman" panose="02020603050405020304" pitchFamily="18" charset="0"/>
              </a:rPr>
              <a:t>. </a:t>
            </a:r>
            <a:endParaRPr lang="zh-CN" altLang="en-US" sz="3200">
              <a:solidFill>
                <a:srgbClr val="FF0000"/>
              </a:solidFill>
              <a:latin typeface="Times New Roman" panose="02020603050405020304" pitchFamily="18" charset="0"/>
              <a:cs typeface="Times New Roman" panose="02020603050405020304" pitchFamily="18" charset="0"/>
            </a:endParaRPr>
          </a:p>
          <a:p>
            <a:r>
              <a:rPr lang="en-US" altLang="zh-CN" sz="3200">
                <a:latin typeface="Times New Roman" panose="02020603050405020304" pitchFamily="18" charset="0"/>
                <a:cs typeface="Times New Roman" panose="02020603050405020304" pitchFamily="18" charset="0"/>
                <a:sym typeface="+mn-ea"/>
              </a:rPr>
              <a:t>“</a:t>
            </a:r>
            <a:r>
              <a:rPr lang="zh-CN" altLang="en-US" sz="3200">
                <a:latin typeface="Times New Roman" panose="02020603050405020304" pitchFamily="18" charset="0"/>
                <a:cs typeface="Times New Roman" panose="02020603050405020304" pitchFamily="18" charset="0"/>
                <a:sym typeface="+mn-ea"/>
              </a:rPr>
              <a:t>很抱歉，</a:t>
            </a:r>
            <a:r>
              <a:rPr lang="en-US" altLang="zh-CN" sz="3200">
                <a:latin typeface="Times New Roman" panose="02020603050405020304" pitchFamily="18" charset="0"/>
                <a:cs typeface="Times New Roman" panose="02020603050405020304" pitchFamily="18" charset="0"/>
                <a:sym typeface="+mn-ea"/>
              </a:rPr>
              <a:t>”</a:t>
            </a:r>
            <a:r>
              <a:rPr lang="zh-CN" altLang="en-US" sz="3200">
                <a:latin typeface="Times New Roman" panose="02020603050405020304" pitchFamily="18" charset="0"/>
                <a:cs typeface="Times New Roman" panose="02020603050405020304" pitchFamily="18" charset="0"/>
                <a:sym typeface="+mn-ea"/>
              </a:rPr>
              <a:t>她在成堆的硬币中不知所措。</a:t>
            </a:r>
            <a:r>
              <a:rPr lang="zh-CN" altLang="en-US" sz="3200">
                <a:solidFill>
                  <a:srgbClr val="0000CC"/>
                </a:solidFill>
                <a:latin typeface="Times New Roman" panose="02020603050405020304" pitchFamily="18" charset="0"/>
                <a:cs typeface="Times New Roman" panose="02020603050405020304" pitchFamily="18" charset="0"/>
                <a:sym typeface="+mn-ea"/>
              </a:rPr>
              <a:t>（所说）</a:t>
            </a:r>
            <a:endParaRPr lang="zh-CN" altLang="en-US" sz="3200">
              <a:latin typeface="Times New Roman" panose="02020603050405020304" pitchFamily="18" charset="0"/>
              <a:cs typeface="Times New Roman" panose="02020603050405020304" pitchFamily="18" charset="0"/>
            </a:endParaRPr>
          </a:p>
          <a:p>
            <a:r>
              <a:rPr lang="en-US" altLang="zh-CN" sz="3200">
                <a:latin typeface="Times New Roman" panose="02020603050405020304" pitchFamily="18" charset="0"/>
                <a:cs typeface="Times New Roman" panose="02020603050405020304" pitchFamily="18" charset="0"/>
              </a:rPr>
              <a:t> </a:t>
            </a:r>
            <a:r>
              <a:rPr lang="zh-CN" altLang="en-US" sz="3200">
                <a:solidFill>
                  <a:srgbClr val="FF0000"/>
                </a:solidFill>
                <a:latin typeface="Times New Roman" panose="02020603050405020304" pitchFamily="18" charset="0"/>
                <a:cs typeface="Times New Roman" panose="02020603050405020304" pitchFamily="18" charset="0"/>
              </a:rPr>
              <a:t>I’m sorry.’ she </a:t>
            </a:r>
            <a:r>
              <a:rPr lang="zh-CN" altLang="en-US" sz="3200" u="sng">
                <a:solidFill>
                  <a:srgbClr val="FF0000"/>
                </a:solidFill>
                <a:latin typeface="Times New Roman" panose="02020603050405020304" pitchFamily="18" charset="0"/>
                <a:cs typeface="Times New Roman" panose="02020603050405020304" pitchFamily="18" charset="0"/>
              </a:rPr>
              <a:t>floundered</a:t>
            </a:r>
            <a:r>
              <a:rPr lang="zh-CN" altLang="en-US" sz="3200">
                <a:solidFill>
                  <a:srgbClr val="FF0000"/>
                </a:solidFill>
                <a:latin typeface="Times New Roman" panose="02020603050405020304" pitchFamily="18" charset="0"/>
                <a:cs typeface="Times New Roman" panose="02020603050405020304" pitchFamily="18" charset="0"/>
              </a:rPr>
              <a:t>（不知所错） in the piles of coins. </a:t>
            </a:r>
            <a:endParaRPr lang="zh-CN" altLang="en-US" sz="3200">
              <a:solidFill>
                <a:srgbClr val="FF0000"/>
              </a:solidFill>
              <a:latin typeface="Times New Roman" panose="02020603050405020304" pitchFamily="18" charset="0"/>
              <a:cs typeface="Times New Roman" panose="02020603050405020304" pitchFamily="18" charset="0"/>
            </a:endParaRPr>
          </a:p>
          <a:p>
            <a:endParaRPr lang="zh-CN" altLang="en-US" sz="3200">
              <a:latin typeface="Times New Roman" panose="02020603050405020304" pitchFamily="18" charset="0"/>
              <a:cs typeface="Times New Roman" panose="02020603050405020304" pitchFamily="18" charset="0"/>
            </a:endParaRPr>
          </a:p>
          <a:p>
            <a:endParaRPr lang="zh-CN" altLang="en-US" sz="320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additive="base">
                                        <p:cTn id="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 calcmode="lin" valueType="num">
                                      <p:cBhvr additive="base">
                                        <p:cTn id="13"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9" presetClass="entr" presetSubtype="0" fill="hold" nodeType="click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anim calcmode="lin" valueType="num">
                                      <p:cBhvr>
                                        <p:cTn id="19" dur="1000" fill="hold"/>
                                        <p:tgtEl>
                                          <p:spTgt spid="5">
                                            <p:txEl>
                                              <p:pRg st="7" end="7"/>
                                            </p:txEl>
                                          </p:spTgt>
                                        </p:tgtEl>
                                        <p:attrNameLst>
                                          <p:attrName>ppt_x</p:attrName>
                                        </p:attrNameLst>
                                      </p:cBhvr>
                                      <p:tavLst>
                                        <p:tav tm="0">
                                          <p:val>
                                            <p:strVal val="#ppt_x-.2"/>
                                          </p:val>
                                        </p:tav>
                                        <p:tav tm="100000">
                                          <p:val>
                                            <p:strVal val="#ppt_x"/>
                                          </p:val>
                                        </p:tav>
                                      </p:tavLst>
                                    </p:anim>
                                    <p:anim calcmode="lin" valueType="num">
                                      <p:cBhvr>
                                        <p:cTn id="20" dur="1000" fill="hold"/>
                                        <p:tgtEl>
                                          <p:spTgt spid="5">
                                            <p:txEl>
                                              <p:pRg st="7" end="7"/>
                                            </p:txEl>
                                          </p:spTgt>
                                        </p:tgtEl>
                                        <p:attrNameLst>
                                          <p:attrName>ppt_y</p:attrName>
                                        </p:attrNameLst>
                                      </p:cBhvr>
                                      <p:tavLst>
                                        <p:tav tm="0">
                                          <p:val>
                                            <p:strVal val="#ppt_y"/>
                                          </p:val>
                                        </p:tav>
                                        <p:tav tm="100000">
                                          <p:val>
                                            <p:strVal val="#ppt_y"/>
                                          </p:val>
                                        </p:tav>
                                      </p:tavLst>
                                    </p:anim>
                                    <p:animEffect transition="in" filter="wipe(right)" prLst="gradientSize: 0.1">
                                      <p:cBhvr>
                                        <p:cTn id="21" dur="1000"/>
                                        <p:tgtEl>
                                          <p:spTgt spid="5">
                                            <p:txEl>
                                              <p:pRg st="7" end="7"/>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4" presetClass="entr" presetSubtype="16" fill="hold" nodeType="clickEffect">
                                  <p:stCondLst>
                                    <p:cond delay="0"/>
                                  </p:stCondLst>
                                  <p:childTnLst>
                                    <p:set>
                                      <p:cBhvr>
                                        <p:cTn id="25" dur="1" fill="hold">
                                          <p:stCondLst>
                                            <p:cond delay="0"/>
                                          </p:stCondLst>
                                        </p:cTn>
                                        <p:tgtEl>
                                          <p:spTgt spid="5">
                                            <p:txEl>
                                              <p:pRg st="9" end="9"/>
                                            </p:txEl>
                                          </p:spTgt>
                                        </p:tgtEl>
                                        <p:attrNameLst>
                                          <p:attrName>style.visibility</p:attrName>
                                        </p:attrNameLst>
                                      </p:cBhvr>
                                      <p:to>
                                        <p:strVal val="visible"/>
                                      </p:to>
                                    </p:set>
                                    <p:animEffect transition="in" filter="box(in)">
                                      <p:cBhvr>
                                        <p:cTn id="26" dur="20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23146" y="167303"/>
            <a:ext cx="4619625" cy="521970"/>
          </a:xfrm>
          <a:prstGeom prst="rect">
            <a:avLst/>
          </a:prstGeom>
          <a:noFill/>
          <a:ln w="50800" cmpd="sng">
            <a:solidFill>
              <a:srgbClr val="FF00FF"/>
            </a:solidFill>
            <a:prstDash val="dash"/>
          </a:ln>
        </p:spPr>
        <p:txBody>
          <a:bodyPr wrap="none" rtlCol="0">
            <a:spAutoFit/>
          </a:bodyPr>
          <a:lstStyle/>
          <a:p>
            <a:r>
              <a:rPr lang="en-US" altLang="zh-CN" sz="2800" b="1" i="1" dirty="0" smtClean="0">
                <a:latin typeface="Times New Roman" panose="02020603050405020304" pitchFamily="18" charset="0"/>
                <a:cs typeface="Times New Roman" panose="02020603050405020304" pitchFamily="18" charset="0"/>
              </a:rPr>
              <a:t>Reading for basic information</a:t>
            </a:r>
            <a:endParaRPr lang="zh-CN" altLang="en-US" sz="2800" b="1" i="1" dirty="0">
              <a:latin typeface="Times New Roman" panose="02020603050405020304" pitchFamily="18" charset="0"/>
              <a:cs typeface="Times New Roman" panose="02020603050405020304" pitchFamily="18" charset="0"/>
            </a:endParaRPr>
          </a:p>
        </p:txBody>
      </p:sp>
      <p:sp>
        <p:nvSpPr>
          <p:cNvPr id="5" name="TextBox 4"/>
          <p:cNvSpPr txBox="1"/>
          <p:nvPr/>
        </p:nvSpPr>
        <p:spPr>
          <a:xfrm>
            <a:off x="539552" y="908720"/>
            <a:ext cx="309880" cy="1383665"/>
          </a:xfrm>
          <a:prstGeom prst="rect">
            <a:avLst/>
          </a:prstGeom>
          <a:noFill/>
        </p:spPr>
        <p:txBody>
          <a:bodyPr wrap="none" rtlCol="0">
            <a:spAutoFit/>
          </a:bodyPr>
          <a:lstStyle/>
          <a:p>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endParaRPr lang="zh-CN" altLang="en-US" sz="2800" b="1" i="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539552" y="908973"/>
            <a:ext cx="1072515" cy="6123940"/>
          </a:xfrm>
          <a:prstGeom prst="rect">
            <a:avLst/>
          </a:prstGeom>
          <a:noFill/>
        </p:spPr>
        <p:txBody>
          <a:bodyPr wrap="none" rtlCol="0">
            <a:spAutoFit/>
          </a:bodyPr>
          <a:lstStyle/>
          <a:p>
            <a:r>
              <a:rPr lang="en-US" altLang="zh-CN" sz="2800" b="1" i="1" dirty="0" smtClean="0">
                <a:latin typeface="Times New Roman" panose="02020603050405020304" pitchFamily="18" charset="0"/>
                <a:cs typeface="Times New Roman" panose="02020603050405020304" pitchFamily="18" charset="0"/>
              </a:rPr>
              <a:t>who</a:t>
            </a:r>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r>
              <a:rPr lang="en-US" altLang="zh-CN" sz="2800" b="1" i="1" dirty="0" smtClean="0">
                <a:latin typeface="Times New Roman" panose="02020603050405020304" pitchFamily="18" charset="0"/>
                <a:cs typeface="Times New Roman" panose="02020603050405020304" pitchFamily="18" charset="0"/>
              </a:rPr>
              <a:t>where</a:t>
            </a:r>
            <a:endParaRPr lang="en-US" altLang="zh-CN" sz="2800" b="1" i="1" dirty="0" smtClean="0">
              <a:latin typeface="Times New Roman" panose="02020603050405020304" pitchFamily="18" charset="0"/>
              <a:cs typeface="Times New Roman" panose="02020603050405020304" pitchFamily="18" charset="0"/>
            </a:endParaRPr>
          </a:p>
          <a:p>
            <a:r>
              <a:rPr lang="en-US" altLang="zh-CN" sz="2800" b="1" i="1" dirty="0" smtClean="0">
                <a:latin typeface="Times New Roman" panose="02020603050405020304" pitchFamily="18" charset="0"/>
                <a:cs typeface="Times New Roman" panose="02020603050405020304" pitchFamily="18" charset="0"/>
              </a:rPr>
              <a:t> </a:t>
            </a:r>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r>
              <a:rPr lang="en-US" altLang="zh-CN" sz="2800" b="1" i="1" dirty="0" smtClean="0">
                <a:latin typeface="Times New Roman" panose="02020603050405020304" pitchFamily="18" charset="0"/>
                <a:cs typeface="Times New Roman" panose="02020603050405020304" pitchFamily="18" charset="0"/>
              </a:rPr>
              <a:t>when</a:t>
            </a:r>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endParaRPr lang="en-US" altLang="zh-CN" sz="2800" b="1" i="1" dirty="0" smtClean="0">
              <a:latin typeface="Times New Roman" panose="02020603050405020304" pitchFamily="18" charset="0"/>
              <a:cs typeface="Times New Roman" panose="02020603050405020304" pitchFamily="18" charset="0"/>
            </a:endParaRPr>
          </a:p>
          <a:p>
            <a:endParaRPr lang="zh-CN" altLang="en-US" sz="2800" b="1" i="1" dirty="0">
              <a:latin typeface="Times New Roman" panose="02020603050405020304" pitchFamily="18" charset="0"/>
              <a:cs typeface="Times New Roman" panose="02020603050405020304" pitchFamily="18" charset="0"/>
            </a:endParaRPr>
          </a:p>
        </p:txBody>
      </p:sp>
      <p:sp>
        <p:nvSpPr>
          <p:cNvPr id="3" name="文本框 2"/>
          <p:cNvSpPr txBox="1"/>
          <p:nvPr/>
        </p:nvSpPr>
        <p:spPr>
          <a:xfrm>
            <a:off x="949325" y="893445"/>
            <a:ext cx="4552950" cy="2246769"/>
          </a:xfrm>
          <a:prstGeom prst="rect">
            <a:avLst/>
          </a:prstGeom>
          <a:noFill/>
        </p:spPr>
        <p:txBody>
          <a:bodyPr wrap="square" rtlCol="0">
            <a:spAutoFit/>
          </a:bodyPr>
          <a:lstStyle/>
          <a:p>
            <a:r>
              <a:rPr lang="en-US" altLang="zh-CN" sz="2800" b="1" i="1" dirty="0">
                <a:solidFill>
                  <a:srgbClr val="0000CC"/>
                </a:solidFill>
                <a:latin typeface="Times New Roman" panose="02020603050405020304" pitchFamily="18" charset="0"/>
                <a:cs typeface="Times New Roman" panose="02020603050405020304" pitchFamily="18" charset="0"/>
                <a:sym typeface="+mn-ea"/>
              </a:rPr>
              <a:t>                   a </a:t>
            </a:r>
            <a:r>
              <a:rPr lang="en-US" altLang="zh-CN" sz="2800" b="1" i="1" dirty="0" smtClean="0">
                <a:solidFill>
                  <a:srgbClr val="0000CC"/>
                </a:solidFill>
                <a:latin typeface="Times New Roman" panose="02020603050405020304" pitchFamily="18" charset="0"/>
                <a:cs typeface="Times New Roman" panose="02020603050405020304" pitchFamily="18" charset="0"/>
                <a:sym typeface="+mn-ea"/>
              </a:rPr>
              <a:t>woman </a:t>
            </a:r>
            <a:endParaRPr lang="en-US" altLang="zh-CN" sz="2800" b="1" i="1" dirty="0" smtClean="0">
              <a:solidFill>
                <a:srgbClr val="0000CC"/>
              </a:solidFill>
              <a:latin typeface="Times New Roman" panose="02020603050405020304" pitchFamily="18" charset="0"/>
              <a:cs typeface="Times New Roman" panose="02020603050405020304" pitchFamily="18" charset="0"/>
              <a:sym typeface="+mn-ea"/>
            </a:endParaRPr>
          </a:p>
          <a:p>
            <a:r>
              <a:rPr lang="en-US" altLang="zh-CN" sz="2800" b="1" i="1" dirty="0" smtClean="0">
                <a:solidFill>
                  <a:srgbClr val="0000CC"/>
                </a:solidFill>
                <a:latin typeface="Times New Roman" panose="02020603050405020304" pitchFamily="18" charset="0"/>
                <a:cs typeface="Times New Roman" panose="02020603050405020304" pitchFamily="18" charset="0"/>
                <a:sym typeface="+mn-ea"/>
              </a:rPr>
              <a:t>                   </a:t>
            </a:r>
            <a:endParaRPr lang="en-US" altLang="zh-CN" sz="2800" b="1" i="1" dirty="0" smtClean="0">
              <a:solidFill>
                <a:srgbClr val="0000CC"/>
              </a:solidFill>
              <a:latin typeface="Times New Roman" panose="02020603050405020304" pitchFamily="18" charset="0"/>
              <a:cs typeface="Times New Roman" panose="02020603050405020304" pitchFamily="18" charset="0"/>
              <a:sym typeface="+mn-ea"/>
            </a:endParaRPr>
          </a:p>
          <a:p>
            <a:r>
              <a:rPr lang="en-US" altLang="zh-CN" sz="2800" b="1" i="1" dirty="0" smtClean="0">
                <a:solidFill>
                  <a:srgbClr val="0000CC"/>
                </a:solidFill>
                <a:latin typeface="Times New Roman" panose="02020603050405020304" pitchFamily="18" charset="0"/>
                <a:cs typeface="Times New Roman" panose="02020603050405020304" pitchFamily="18" charset="0"/>
              </a:rPr>
              <a:t>                  </a:t>
            </a:r>
            <a:endParaRPr lang="en-US" altLang="zh-CN" sz="2800" b="1" i="1" dirty="0">
              <a:solidFill>
                <a:srgbClr val="0000CC"/>
              </a:solidFill>
              <a:latin typeface="Times New Roman" panose="02020603050405020304" pitchFamily="18" charset="0"/>
              <a:cs typeface="Times New Roman" panose="02020603050405020304" pitchFamily="18" charset="0"/>
            </a:endParaRPr>
          </a:p>
          <a:p>
            <a:r>
              <a:rPr lang="en-US" altLang="zh-CN" sz="2800" b="1" i="1" dirty="0">
                <a:solidFill>
                  <a:srgbClr val="0000CC"/>
                </a:solidFill>
                <a:latin typeface="Times New Roman" panose="02020603050405020304" pitchFamily="18" charset="0"/>
                <a:cs typeface="Times New Roman" panose="02020603050405020304" pitchFamily="18" charset="0"/>
              </a:rPr>
              <a:t>                   </a:t>
            </a:r>
            <a:endParaRPr lang="en-US" altLang="zh-CN" sz="2800" b="1" i="1" dirty="0">
              <a:solidFill>
                <a:srgbClr val="0000CC"/>
              </a:solidFill>
              <a:latin typeface="Times New Roman" panose="02020603050405020304" pitchFamily="18" charset="0"/>
              <a:cs typeface="Times New Roman" panose="02020603050405020304" pitchFamily="18" charset="0"/>
            </a:endParaRPr>
          </a:p>
          <a:p>
            <a:endParaRPr lang="en-US" altLang="zh-CN" sz="2800" b="1" i="1" dirty="0">
              <a:solidFill>
                <a:srgbClr val="0000CC"/>
              </a:solidFill>
              <a:latin typeface="Times New Roman" panose="02020603050405020304" pitchFamily="18" charset="0"/>
              <a:cs typeface="Times New Roman" panose="02020603050405020304" pitchFamily="18" charset="0"/>
            </a:endParaRPr>
          </a:p>
        </p:txBody>
      </p:sp>
      <p:sp>
        <p:nvSpPr>
          <p:cNvPr id="6" name="文本框 5"/>
          <p:cNvSpPr txBox="1"/>
          <p:nvPr/>
        </p:nvSpPr>
        <p:spPr>
          <a:xfrm>
            <a:off x="2465705" y="3077845"/>
            <a:ext cx="3275965" cy="521970"/>
          </a:xfrm>
          <a:prstGeom prst="rect">
            <a:avLst/>
          </a:prstGeom>
          <a:noFill/>
        </p:spPr>
        <p:txBody>
          <a:bodyPr wrap="none" rtlCol="0">
            <a:spAutoFit/>
          </a:bodyPr>
          <a:lstStyle/>
          <a:p>
            <a:r>
              <a:rPr lang="en-US" altLang="zh-CN" sz="2800" b="1" i="1">
                <a:solidFill>
                  <a:srgbClr val="0000CC"/>
                </a:solidFill>
                <a:latin typeface="Times New Roman" panose="02020603050405020304" pitchFamily="18" charset="0"/>
                <a:cs typeface="Times New Roman" panose="02020603050405020304" pitchFamily="18" charset="0"/>
              </a:rPr>
              <a:t>in the lift of the hotel</a:t>
            </a:r>
            <a:endParaRPr lang="en-US" altLang="zh-CN" sz="2800" b="1" i="1">
              <a:solidFill>
                <a:srgbClr val="0000CC"/>
              </a:solidFill>
              <a:latin typeface="Times New Roman" panose="02020603050405020304" pitchFamily="18" charset="0"/>
              <a:cs typeface="Times New Roman" panose="02020603050405020304" pitchFamily="18" charset="0"/>
            </a:endParaRPr>
          </a:p>
        </p:txBody>
      </p:sp>
      <p:sp>
        <p:nvSpPr>
          <p:cNvPr id="9" name="文本框 8"/>
          <p:cNvSpPr txBox="1"/>
          <p:nvPr/>
        </p:nvSpPr>
        <p:spPr>
          <a:xfrm>
            <a:off x="2465705" y="4344035"/>
            <a:ext cx="2178685" cy="521970"/>
          </a:xfrm>
          <a:prstGeom prst="rect">
            <a:avLst/>
          </a:prstGeom>
          <a:noFill/>
        </p:spPr>
        <p:txBody>
          <a:bodyPr wrap="none" rtlCol="0">
            <a:spAutoFit/>
          </a:bodyPr>
          <a:lstStyle/>
          <a:p>
            <a:r>
              <a:rPr lang="en-US" altLang="zh-CN" sz="2800" b="1" i="1" dirty="0">
                <a:solidFill>
                  <a:srgbClr val="0000CC"/>
                </a:solidFill>
                <a:latin typeface="Times New Roman" panose="02020603050405020304" pitchFamily="18" charset="0"/>
                <a:cs typeface="Times New Roman" panose="02020603050405020304" pitchFamily="18" charset="0"/>
                <a:sym typeface="+mn-ea"/>
              </a:rPr>
              <a:t>on a weekend</a:t>
            </a:r>
            <a:endParaRPr lang="en-US" altLang="zh-CN" sz="2800" b="1" i="1" dirty="0">
              <a:solidFill>
                <a:srgbClr val="0000CC"/>
              </a:solidFill>
              <a:latin typeface="Times New Roman" panose="02020603050405020304" pitchFamily="18" charset="0"/>
              <a:cs typeface="Times New Roman" panose="02020603050405020304" pitchFamily="18" charset="0"/>
              <a:sym typeface="+mn-ea"/>
            </a:endParaRPr>
          </a:p>
        </p:txBody>
      </p:sp>
      <p:sp>
        <p:nvSpPr>
          <p:cNvPr id="2" name="文本框 1"/>
          <p:cNvSpPr txBox="1"/>
          <p:nvPr/>
        </p:nvSpPr>
        <p:spPr>
          <a:xfrm>
            <a:off x="4367530" y="1176655"/>
            <a:ext cx="1546860" cy="521970"/>
          </a:xfrm>
          <a:prstGeom prst="rect">
            <a:avLst/>
          </a:prstGeom>
          <a:noFill/>
        </p:spPr>
        <p:txBody>
          <a:bodyPr wrap="none" rtlCol="0">
            <a:spAutoFit/>
          </a:bodyPr>
          <a:lstStyle/>
          <a:p>
            <a:r>
              <a:rPr lang="en-US" altLang="zh-CN" sz="2800" b="1" i="1" dirty="0">
                <a:solidFill>
                  <a:srgbClr val="FF0000"/>
                </a:solidFill>
                <a:latin typeface="Times New Roman" panose="02020603050405020304" pitchFamily="18" charset="0"/>
                <a:cs typeface="Times New Roman" panose="02020603050405020304" pitchFamily="18" charset="0"/>
              </a:rPr>
              <a:t>strangers</a:t>
            </a:r>
            <a:endParaRPr lang="en-US" altLang="zh-CN" sz="2800" b="1" i="1" dirty="0">
              <a:solidFill>
                <a:srgbClr val="FF0000"/>
              </a:solidFill>
              <a:latin typeface="Times New Roman" panose="02020603050405020304" pitchFamily="18" charset="0"/>
              <a:cs typeface="Times New Roman" panose="02020603050405020304" pitchFamily="18" charset="0"/>
            </a:endParaRPr>
          </a:p>
        </p:txBody>
      </p:sp>
      <p:sp>
        <p:nvSpPr>
          <p:cNvPr id="11" name="文本框 10"/>
          <p:cNvSpPr txBox="1"/>
          <p:nvPr/>
        </p:nvSpPr>
        <p:spPr>
          <a:xfrm>
            <a:off x="5741670" y="908685"/>
            <a:ext cx="1507490" cy="521970"/>
          </a:xfrm>
          <a:prstGeom prst="rect">
            <a:avLst/>
          </a:prstGeom>
          <a:noFill/>
        </p:spPr>
        <p:txBody>
          <a:bodyPr wrap="none" rtlCol="0" anchor="t">
            <a:spAutoFit/>
          </a:bodyPr>
          <a:lstStyle/>
          <a:p>
            <a:r>
              <a:rPr lang="en-US" altLang="zh-CN" sz="2800" b="1" i="1">
                <a:solidFill>
                  <a:srgbClr val="0000CC"/>
                </a:solidFill>
                <a:latin typeface="Times New Roman" panose="02020603050405020304" pitchFamily="18" charset="0"/>
                <a:cs typeface="Times New Roman" panose="02020603050405020304" pitchFamily="18" charset="0"/>
                <a:sym typeface="+mn-ea"/>
              </a:rPr>
              <a:t> two men</a:t>
            </a:r>
            <a:endParaRPr lang="zh-CN" altLang="en-US" sz="2800"/>
          </a:p>
        </p:txBody>
      </p:sp>
      <p:cxnSp>
        <p:nvCxnSpPr>
          <p:cNvPr id="12" name="直接箭头连接符 11"/>
          <p:cNvCxnSpPr/>
          <p:nvPr/>
        </p:nvCxnSpPr>
        <p:spPr>
          <a:xfrm>
            <a:off x="4367530" y="1196975"/>
            <a:ext cx="1152525" cy="0"/>
          </a:xfrm>
          <a:prstGeom prst="straightConnector1">
            <a:avLst/>
          </a:prstGeom>
          <a:ln w="6350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2666976" y="1714488"/>
            <a:ext cx="2109873" cy="523220"/>
          </a:xfrm>
          <a:prstGeom prst="rect">
            <a:avLst/>
          </a:prstGeom>
        </p:spPr>
        <p:txBody>
          <a:bodyPr wrap="none">
            <a:spAutoFit/>
          </a:bodyPr>
          <a:lstStyle/>
          <a:p>
            <a:r>
              <a:rPr lang="en-US" altLang="zh-CN" b="1" i="1" dirty="0" smtClean="0">
                <a:solidFill>
                  <a:srgbClr val="0000CC"/>
                </a:solidFill>
                <a:latin typeface="Times New Roman" panose="02020603050405020304" pitchFamily="18" charset="0"/>
                <a:cs typeface="Times New Roman" panose="02020603050405020304" pitchFamily="18" charset="0"/>
                <a:sym typeface="+mn-ea"/>
              </a:rPr>
              <a:t> </a:t>
            </a:r>
            <a:r>
              <a:rPr lang="en-US" altLang="zh-CN" sz="2800" b="1" i="1" dirty="0" smtClean="0">
                <a:solidFill>
                  <a:srgbClr val="0000CC"/>
                </a:solidFill>
                <a:latin typeface="Times New Roman" panose="02020603050405020304" pitchFamily="18" charset="0"/>
                <a:cs typeface="Times New Roman" panose="02020603050405020304" pitchFamily="18" charset="0"/>
                <a:sym typeface="+mn-ea"/>
              </a:rPr>
              <a:t>her husband</a:t>
            </a:r>
            <a:endParaRPr lang="zh-CN" altLang="en-US" sz="2800" dirty="0"/>
          </a:p>
        </p:txBody>
      </p:sp>
      <p:sp>
        <p:nvSpPr>
          <p:cNvPr id="15" name="椭圆 14"/>
          <p:cNvSpPr/>
          <p:nvPr/>
        </p:nvSpPr>
        <p:spPr>
          <a:xfrm>
            <a:off x="2595538" y="785794"/>
            <a:ext cx="4929222" cy="92869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55"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1000" fill="hold"/>
                                        <p:tgtEl>
                                          <p:spTgt spid="12"/>
                                        </p:tgtEl>
                                        <p:attrNameLst>
                                          <p:attrName>ppt_w</p:attrName>
                                        </p:attrNameLst>
                                      </p:cBhvr>
                                      <p:tavLst>
                                        <p:tav tm="0">
                                          <p:val>
                                            <p:strVal val="#ppt_w*0.70"/>
                                          </p:val>
                                        </p:tav>
                                        <p:tav tm="100000">
                                          <p:val>
                                            <p:strVal val="#ppt_w"/>
                                          </p:val>
                                        </p:tav>
                                      </p:tavLst>
                                    </p:anim>
                                    <p:anim calcmode="lin" valueType="num">
                                      <p:cBhvr>
                                        <p:cTn id="18" dur="1000" fill="hold"/>
                                        <p:tgtEl>
                                          <p:spTgt spid="12"/>
                                        </p:tgtEl>
                                        <p:attrNameLst>
                                          <p:attrName>ppt_h</p:attrName>
                                        </p:attrNameLst>
                                      </p:cBhvr>
                                      <p:tavLst>
                                        <p:tav tm="0">
                                          <p:val>
                                            <p:strVal val="#ppt_h"/>
                                          </p:val>
                                        </p:tav>
                                        <p:tav tm="100000">
                                          <p:val>
                                            <p:strVal val="#ppt_h"/>
                                          </p:val>
                                        </p:tav>
                                      </p:tavLst>
                                    </p:anim>
                                    <p:animEffect transition="in" filter="fade">
                                      <p:cBhvr>
                                        <p:cTn id="19" dur="10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55" presetClass="entr" presetSubtype="0" fill="hold" grpId="1" nodeType="click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p:cTn id="24" dur="1000" fill="hold"/>
                                        <p:tgtEl>
                                          <p:spTgt spid="2"/>
                                        </p:tgtEl>
                                        <p:attrNameLst>
                                          <p:attrName>ppt_w</p:attrName>
                                        </p:attrNameLst>
                                      </p:cBhvr>
                                      <p:tavLst>
                                        <p:tav tm="0">
                                          <p:val>
                                            <p:strVal val="#ppt_w*0.70"/>
                                          </p:val>
                                        </p:tav>
                                        <p:tav tm="100000">
                                          <p:val>
                                            <p:strVal val="#ppt_w"/>
                                          </p:val>
                                        </p:tav>
                                      </p:tavLst>
                                    </p:anim>
                                    <p:anim calcmode="lin" valueType="num">
                                      <p:cBhvr>
                                        <p:cTn id="25" dur="1000" fill="hold"/>
                                        <p:tgtEl>
                                          <p:spTgt spid="2"/>
                                        </p:tgtEl>
                                        <p:attrNameLst>
                                          <p:attrName>ppt_h</p:attrName>
                                        </p:attrNameLst>
                                      </p:cBhvr>
                                      <p:tavLst>
                                        <p:tav tm="0">
                                          <p:val>
                                            <p:strVal val="#ppt_h"/>
                                          </p:val>
                                        </p:tav>
                                        <p:tav tm="100000">
                                          <p:val>
                                            <p:strVal val="#ppt_h"/>
                                          </p:val>
                                        </p:tav>
                                      </p:tavLst>
                                    </p:anim>
                                    <p:animEffect transition="in" filter="fade">
                                      <p:cBhvr>
                                        <p:cTn id="26" dur="1000"/>
                                        <p:tgtEl>
                                          <p:spTgt spid="2"/>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down)">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55" presetClass="entr" presetSubtype="0"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1000" fill="hold"/>
                                        <p:tgtEl>
                                          <p:spTgt spid="13"/>
                                        </p:tgtEl>
                                        <p:attrNameLst>
                                          <p:attrName>ppt_w</p:attrName>
                                        </p:attrNameLst>
                                      </p:cBhvr>
                                      <p:tavLst>
                                        <p:tav tm="0">
                                          <p:val>
                                            <p:strVal val="#ppt_w*0.70"/>
                                          </p:val>
                                        </p:tav>
                                        <p:tav tm="100000">
                                          <p:val>
                                            <p:strVal val="#ppt_w"/>
                                          </p:val>
                                        </p:tav>
                                      </p:tavLst>
                                    </p:anim>
                                    <p:anim calcmode="lin" valueType="num">
                                      <p:cBhvr>
                                        <p:cTn id="37" dur="1000" fill="hold"/>
                                        <p:tgtEl>
                                          <p:spTgt spid="13"/>
                                        </p:tgtEl>
                                        <p:attrNameLst>
                                          <p:attrName>ppt_h</p:attrName>
                                        </p:attrNameLst>
                                      </p:cBhvr>
                                      <p:tavLst>
                                        <p:tav tm="0">
                                          <p:val>
                                            <p:strVal val="#ppt_h"/>
                                          </p:val>
                                        </p:tav>
                                        <p:tav tm="100000">
                                          <p:val>
                                            <p:strVal val="#ppt_h"/>
                                          </p:val>
                                        </p:tav>
                                      </p:tavLst>
                                    </p:anim>
                                    <p:animEffect transition="in" filter="fade">
                                      <p:cBhvr>
                                        <p:cTn id="38" dur="1000"/>
                                        <p:tgtEl>
                                          <p:spTgt spid="13"/>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down)">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16" presetClass="entr" presetSubtype="37" fill="hold" grpId="0"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barn(outVertical)">
                                      <p:cBhvr>
                                        <p:cTn id="4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9" grpId="0"/>
      <p:bldP spid="2" grpId="1"/>
      <p:bldP spid="11" grpId="0"/>
      <p:bldP spid="13" grpId="0"/>
      <p:bldP spid="1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9525" y="0"/>
            <a:ext cx="12182475" cy="6123940"/>
          </a:xfrm>
          <a:prstGeom prst="rect">
            <a:avLst/>
          </a:prstGeom>
          <a:noFill/>
        </p:spPr>
        <p:txBody>
          <a:bodyPr wrap="square" rtlCol="0">
            <a:spAutoFit/>
          </a:bodyPr>
          <a:p>
            <a:r>
              <a:rPr lang="zh-CN" altLang="en-US" sz="2800">
                <a:solidFill>
                  <a:srgbClr val="0000CC"/>
                </a:solidFill>
                <a:latin typeface="Times New Roman" panose="02020603050405020304" pitchFamily="18" charset="0"/>
                <a:cs typeface="Times New Roman" panose="02020603050405020304" pitchFamily="18" charset="0"/>
              </a:rPr>
              <a:t> 场景二：两个陌生人的帮助</a:t>
            </a:r>
            <a:endParaRPr lang="zh-CN" altLang="en-US" sz="2800">
              <a:solidFill>
                <a:srgbClr val="0000CC"/>
              </a:solidFill>
              <a:latin typeface="Times New Roman" panose="02020603050405020304" pitchFamily="18" charset="0"/>
              <a:cs typeface="Times New Roman" panose="02020603050405020304" pitchFamily="18" charset="0"/>
            </a:endParaRPr>
          </a:p>
          <a:p>
            <a:r>
              <a:rPr lang="zh-CN" altLang="en-US" sz="2800">
                <a:latin typeface="Times New Roman" panose="02020603050405020304" pitchFamily="18" charset="0"/>
                <a:cs typeface="Times New Roman" panose="02020603050405020304" pitchFamily="18" charset="0"/>
                <a:sym typeface="+mn-ea"/>
              </a:rPr>
              <a:t>他们耸了耸肩，咧着嘴笑，这就驱散了她的一切烦恼，给了她安慰。</a:t>
            </a:r>
            <a:endParaRPr lang="zh-CN" altLang="en-US" sz="2800">
              <a:latin typeface="Times New Roman" panose="02020603050405020304" pitchFamily="18" charset="0"/>
              <a:cs typeface="Times New Roman" panose="02020603050405020304" pitchFamily="18" charset="0"/>
            </a:endParaRPr>
          </a:p>
          <a:p>
            <a:r>
              <a:rPr lang="zh-CN" altLang="en-US" sz="2800">
                <a:latin typeface="Times New Roman" panose="02020603050405020304" pitchFamily="18" charset="0"/>
                <a:cs typeface="Times New Roman" panose="02020603050405020304" pitchFamily="18" charset="0"/>
              </a:rPr>
              <a:t>They </a:t>
            </a:r>
            <a:r>
              <a:rPr lang="zh-CN" altLang="en-US" sz="2800">
                <a:solidFill>
                  <a:srgbClr val="FF00FF"/>
                </a:solidFill>
                <a:latin typeface="Times New Roman" panose="02020603050405020304" pitchFamily="18" charset="0"/>
                <a:cs typeface="Times New Roman" panose="02020603050405020304" pitchFamily="18" charset="0"/>
              </a:rPr>
              <a:t>shrugged and grinned</a:t>
            </a:r>
            <a:r>
              <a:rPr lang="zh-CN" altLang="en-US" sz="2800">
                <a:latin typeface="Times New Roman" panose="02020603050405020304" pitchFamily="18" charset="0"/>
                <a:cs typeface="Times New Roman" panose="02020603050405020304" pitchFamily="18" charset="0"/>
              </a:rPr>
              <a:t>, which </a:t>
            </a:r>
            <a:r>
              <a:rPr lang="zh-CN" altLang="en-US" sz="2800">
                <a:solidFill>
                  <a:srgbClr val="FF00FF"/>
                </a:solidFill>
                <a:latin typeface="Times New Roman" panose="02020603050405020304" pitchFamily="18" charset="0"/>
                <a:cs typeface="Times New Roman" panose="02020603050405020304" pitchFamily="18" charset="0"/>
              </a:rPr>
              <a:t>dissolved all her distress</a:t>
            </a:r>
            <a:r>
              <a:rPr lang="zh-CN" altLang="en-US" sz="2800">
                <a:latin typeface="Times New Roman" panose="02020603050405020304" pitchFamily="18" charset="0"/>
                <a:cs typeface="Times New Roman" panose="02020603050405020304" pitchFamily="18" charset="0"/>
              </a:rPr>
              <a:t> and</a:t>
            </a:r>
            <a:r>
              <a:rPr lang="en-US" altLang="zh-CN" sz="2800">
                <a:latin typeface="Times New Roman" panose="02020603050405020304" pitchFamily="18" charset="0"/>
                <a:cs typeface="Times New Roman" panose="02020603050405020304" pitchFamily="18" charset="0"/>
              </a:rPr>
              <a:t> </a:t>
            </a:r>
            <a:r>
              <a:rPr lang="zh-CN" altLang="en-US" sz="2800">
                <a:solidFill>
                  <a:srgbClr val="FF00FF"/>
                </a:solidFill>
                <a:latin typeface="Times New Roman" panose="02020603050405020304" pitchFamily="18" charset="0"/>
                <a:cs typeface="Times New Roman" panose="02020603050405020304" pitchFamily="18" charset="0"/>
              </a:rPr>
              <a:t>consoled/</a:t>
            </a:r>
            <a:r>
              <a:rPr lang="en-US" altLang="zh-CN" sz="2800">
                <a:solidFill>
                  <a:srgbClr val="FF00FF"/>
                </a:solidFill>
                <a:latin typeface="Times New Roman" panose="02020603050405020304" pitchFamily="18" charset="0"/>
                <a:cs typeface="Times New Roman" panose="02020603050405020304" pitchFamily="18" charset="0"/>
              </a:rPr>
              <a:t> </a:t>
            </a:r>
            <a:r>
              <a:rPr lang="zh-CN" altLang="en-US" sz="2800">
                <a:solidFill>
                  <a:srgbClr val="FF00FF"/>
                </a:solidFill>
                <a:latin typeface="Times New Roman" panose="02020603050405020304" pitchFamily="18" charset="0"/>
                <a:cs typeface="Times New Roman" panose="02020603050405020304" pitchFamily="18" charset="0"/>
              </a:rPr>
              <a:t>comforted </a:t>
            </a:r>
            <a:r>
              <a:rPr lang="zh-CN" altLang="en-US" sz="2800">
                <a:latin typeface="Times New Roman" panose="02020603050405020304" pitchFamily="18" charset="0"/>
                <a:cs typeface="Times New Roman" panose="02020603050405020304" pitchFamily="18" charset="0"/>
              </a:rPr>
              <a:t>her.  </a:t>
            </a:r>
            <a:endParaRPr lang="zh-CN" altLang="en-US" sz="2800">
              <a:latin typeface="Times New Roman" panose="02020603050405020304" pitchFamily="18" charset="0"/>
              <a:cs typeface="Times New Roman" panose="02020603050405020304" pitchFamily="18" charset="0"/>
            </a:endParaRPr>
          </a:p>
          <a:p>
            <a:r>
              <a:rPr lang="zh-CN" altLang="en-US" sz="2800">
                <a:latin typeface="Times New Roman" panose="02020603050405020304" pitchFamily="18" charset="0"/>
                <a:cs typeface="Times New Roman" panose="02020603050405020304" pitchFamily="18" charset="0"/>
                <a:sym typeface="+mn-ea"/>
              </a:rPr>
              <a:t>她急忙去检硬币，告诉他们她去</a:t>
            </a:r>
            <a:r>
              <a:rPr lang="en-US" altLang="zh-CN" sz="2800">
                <a:latin typeface="Times New Roman" panose="02020603050405020304" pitchFamily="18" charset="0"/>
                <a:cs typeface="Times New Roman" panose="02020603050405020304" pitchFamily="18" charset="0"/>
                <a:sym typeface="+mn-ea"/>
              </a:rPr>
              <a:t>5</a:t>
            </a:r>
            <a:r>
              <a:rPr lang="zh-CN" altLang="en-US" sz="2800">
                <a:latin typeface="Times New Roman" panose="02020603050405020304" pitchFamily="18" charset="0"/>
                <a:cs typeface="Times New Roman" panose="02020603050405020304" pitchFamily="18" charset="0"/>
                <a:sym typeface="+mn-ea"/>
              </a:rPr>
              <a:t>层</a:t>
            </a:r>
            <a:endParaRPr lang="zh-CN" altLang="en-US" sz="2800">
              <a:latin typeface="Times New Roman" panose="02020603050405020304" pitchFamily="18" charset="0"/>
              <a:cs typeface="Times New Roman" panose="02020603050405020304" pitchFamily="18" charset="0"/>
            </a:endParaRPr>
          </a:p>
          <a:p>
            <a:r>
              <a:rPr lang="zh-CN" altLang="en-US" sz="2800">
                <a:solidFill>
                  <a:srgbClr val="FF00FF"/>
                </a:solidFill>
                <a:latin typeface="Times New Roman" panose="02020603050405020304" pitchFamily="18" charset="0"/>
                <a:cs typeface="Times New Roman" panose="02020603050405020304" pitchFamily="18" charset="0"/>
                <a:sym typeface="+mn-ea"/>
              </a:rPr>
              <a:t>Scrambling to pick up</a:t>
            </a:r>
            <a:r>
              <a:rPr lang="zh-CN" altLang="en-US" sz="2800">
                <a:latin typeface="Times New Roman" panose="02020603050405020304" pitchFamily="18" charset="0"/>
                <a:cs typeface="Times New Roman" panose="02020603050405020304" pitchFamily="18" charset="0"/>
                <a:sym typeface="+mn-ea"/>
              </a:rPr>
              <a:t> the coins, she told them her floor</a:t>
            </a:r>
            <a:r>
              <a:rPr lang="en-US" altLang="zh-CN" sz="2800">
                <a:latin typeface="Times New Roman" panose="02020603050405020304" pitchFamily="18" charset="0"/>
                <a:cs typeface="Times New Roman" panose="02020603050405020304" pitchFamily="18" charset="0"/>
                <a:sym typeface="+mn-ea"/>
              </a:rPr>
              <a:t> </a:t>
            </a:r>
            <a:r>
              <a:rPr lang="zh-CN" altLang="en-US" sz="2800">
                <a:latin typeface="Times New Roman" panose="02020603050405020304" pitchFamily="18" charset="0"/>
                <a:cs typeface="Times New Roman" panose="02020603050405020304" pitchFamily="18" charset="0"/>
                <a:sym typeface="+mn-ea"/>
              </a:rPr>
              <a:t>5. </a:t>
            </a:r>
            <a:endParaRPr lang="zh-CN" altLang="en-US" sz="2800">
              <a:latin typeface="Times New Roman" panose="02020603050405020304" pitchFamily="18" charset="0"/>
              <a:cs typeface="Times New Roman" panose="02020603050405020304" pitchFamily="18" charset="0"/>
            </a:endParaRPr>
          </a:p>
          <a:p>
            <a:r>
              <a:rPr lang="zh-CN" altLang="en-US" sz="2800">
                <a:latin typeface="Times New Roman" panose="02020603050405020304" pitchFamily="18" charset="0"/>
                <a:cs typeface="Times New Roman" panose="02020603050405020304" pitchFamily="18" charset="0"/>
                <a:sym typeface="+mn-ea"/>
              </a:rPr>
              <a:t>两名男子按下按钮后，礼貌地跪下来把散落在电梯板上的硬币扫在一起。</a:t>
            </a:r>
            <a:endParaRPr lang="zh-CN" altLang="en-US" sz="2800">
              <a:latin typeface="Times New Roman" panose="02020603050405020304" pitchFamily="18" charset="0"/>
              <a:cs typeface="Times New Roman" panose="02020603050405020304" pitchFamily="18" charset="0"/>
            </a:endParaRPr>
          </a:p>
          <a:p>
            <a:r>
              <a:rPr lang="en-US" altLang="zh-CN" sz="2800">
                <a:latin typeface="Times New Roman" panose="02020603050405020304" pitchFamily="18" charset="0"/>
                <a:cs typeface="Times New Roman" panose="02020603050405020304" pitchFamily="18" charset="0"/>
                <a:sym typeface="+mn-ea"/>
              </a:rPr>
              <a:t>The t</a:t>
            </a:r>
            <a:r>
              <a:rPr lang="zh-CN" altLang="en-US" sz="2800">
                <a:latin typeface="Times New Roman" panose="02020603050405020304" pitchFamily="18" charset="0"/>
                <a:cs typeface="Times New Roman" panose="02020603050405020304" pitchFamily="18" charset="0"/>
                <a:sym typeface="+mn-ea"/>
              </a:rPr>
              <a:t>wo men</a:t>
            </a:r>
            <a:r>
              <a:rPr lang="en-US" altLang="zh-CN" sz="2800">
                <a:latin typeface="Times New Roman" panose="02020603050405020304" pitchFamily="18" charset="0"/>
                <a:cs typeface="Times New Roman" panose="02020603050405020304" pitchFamily="18" charset="0"/>
                <a:sym typeface="+mn-ea"/>
              </a:rPr>
              <a:t>, </a:t>
            </a:r>
            <a:r>
              <a:rPr lang="en-US" altLang="zh-CN" sz="2800">
                <a:solidFill>
                  <a:srgbClr val="FF00FF"/>
                </a:solidFill>
                <a:latin typeface="Times New Roman" panose="02020603050405020304" pitchFamily="18" charset="0"/>
                <a:cs typeface="Times New Roman" panose="02020603050405020304" pitchFamily="18" charset="0"/>
                <a:sym typeface="+mn-ea"/>
              </a:rPr>
              <a:t>after p</a:t>
            </a:r>
            <a:r>
              <a:rPr lang="zh-CN" altLang="en-US" sz="2800">
                <a:solidFill>
                  <a:srgbClr val="FF00FF"/>
                </a:solidFill>
                <a:latin typeface="Times New Roman" panose="02020603050405020304" pitchFamily="18" charset="0"/>
                <a:cs typeface="Times New Roman" panose="02020603050405020304" pitchFamily="18" charset="0"/>
                <a:sym typeface="+mn-ea"/>
              </a:rPr>
              <a:t>ressing</a:t>
            </a:r>
            <a:r>
              <a:rPr lang="zh-CN" altLang="en-US" sz="2800">
                <a:latin typeface="Times New Roman" panose="02020603050405020304" pitchFamily="18" charset="0"/>
                <a:cs typeface="Times New Roman" panose="02020603050405020304" pitchFamily="18" charset="0"/>
                <a:sym typeface="+mn-ea"/>
              </a:rPr>
              <a:t> the button</a:t>
            </a:r>
            <a:r>
              <a:rPr lang="en-US" altLang="zh-CN" sz="2800">
                <a:latin typeface="Times New Roman" panose="02020603050405020304" pitchFamily="18" charset="0"/>
                <a:cs typeface="Times New Roman" panose="02020603050405020304" pitchFamily="18" charset="0"/>
                <a:sym typeface="+mn-ea"/>
              </a:rPr>
              <a:t>,</a:t>
            </a:r>
            <a:r>
              <a:rPr lang="zh-CN" altLang="en-US" sz="2800">
                <a:latin typeface="Times New Roman" panose="02020603050405020304" pitchFamily="18" charset="0"/>
                <a:cs typeface="Times New Roman" panose="02020603050405020304" pitchFamily="18" charset="0"/>
                <a:sym typeface="+mn-ea"/>
              </a:rPr>
              <a:t> </a:t>
            </a:r>
            <a:r>
              <a:rPr lang="zh-CN" altLang="en-US" sz="2800">
                <a:solidFill>
                  <a:srgbClr val="FF00FF"/>
                </a:solidFill>
                <a:latin typeface="Times New Roman" panose="02020603050405020304" pitchFamily="18" charset="0"/>
                <a:cs typeface="Times New Roman" panose="02020603050405020304" pitchFamily="18" charset="0"/>
                <a:sym typeface="+mn-ea"/>
              </a:rPr>
              <a:t>knelt</a:t>
            </a:r>
            <a:r>
              <a:rPr lang="zh-CN" altLang="en-US" sz="2800">
                <a:latin typeface="Times New Roman" panose="02020603050405020304" pitchFamily="18" charset="0"/>
                <a:cs typeface="Times New Roman" panose="02020603050405020304" pitchFamily="18" charset="0"/>
                <a:sym typeface="+mn-ea"/>
              </a:rPr>
              <a:t> down politely and </a:t>
            </a:r>
            <a:r>
              <a:rPr lang="zh-CN" altLang="en-US" sz="2800">
                <a:solidFill>
                  <a:srgbClr val="FF00FF"/>
                </a:solidFill>
                <a:latin typeface="Times New Roman" panose="02020603050405020304" pitchFamily="18" charset="0"/>
                <a:cs typeface="Times New Roman" panose="02020603050405020304" pitchFamily="18" charset="0"/>
                <a:sym typeface="+mn-ea"/>
              </a:rPr>
              <a:t>swept</a:t>
            </a:r>
            <a:r>
              <a:rPr lang="zh-CN" altLang="en-US" sz="2800">
                <a:latin typeface="Times New Roman" panose="02020603050405020304" pitchFamily="18" charset="0"/>
                <a:cs typeface="Times New Roman" panose="02020603050405020304" pitchFamily="18" charset="0"/>
                <a:sym typeface="+mn-ea"/>
              </a:rPr>
              <a:t> the coins </a:t>
            </a:r>
            <a:r>
              <a:rPr lang="zh-CN" altLang="en-US" sz="2800">
                <a:solidFill>
                  <a:srgbClr val="FF00FF"/>
                </a:solidFill>
                <a:latin typeface="Times New Roman" panose="02020603050405020304" pitchFamily="18" charset="0"/>
                <a:cs typeface="Times New Roman" panose="02020603050405020304" pitchFamily="18" charset="0"/>
                <a:sym typeface="+mn-ea"/>
              </a:rPr>
              <a:t>strewed/scattered</a:t>
            </a:r>
            <a:r>
              <a:rPr lang="zh-CN" altLang="en-US" sz="2800">
                <a:latin typeface="Times New Roman" panose="02020603050405020304" pitchFamily="18" charset="0"/>
                <a:cs typeface="Times New Roman" panose="02020603050405020304" pitchFamily="18" charset="0"/>
                <a:sym typeface="+mn-ea"/>
              </a:rPr>
              <a:t> the elevator board together.</a:t>
            </a:r>
            <a:endParaRPr lang="zh-CN" altLang="en-US" sz="2800">
              <a:latin typeface="Times New Roman" panose="02020603050405020304" pitchFamily="18" charset="0"/>
              <a:cs typeface="Times New Roman" panose="02020603050405020304" pitchFamily="18" charset="0"/>
              <a:sym typeface="+mn-ea"/>
            </a:endParaRPr>
          </a:p>
          <a:p>
            <a:r>
              <a:rPr lang="zh-CN" altLang="en-US" sz="2800">
                <a:solidFill>
                  <a:srgbClr val="0000CC"/>
                </a:solidFill>
                <a:latin typeface="Times New Roman" panose="02020603050405020304" pitchFamily="18" charset="0"/>
                <a:cs typeface="Times New Roman" panose="02020603050405020304" pitchFamily="18" charset="0"/>
                <a:sym typeface="+mn-ea"/>
              </a:rPr>
              <a:t>场景三：老妇人的感激</a:t>
            </a:r>
            <a:endParaRPr lang="zh-CN" altLang="en-US" sz="2800">
              <a:solidFill>
                <a:srgbClr val="0000CC"/>
              </a:solidFill>
              <a:latin typeface="Times New Roman" panose="02020603050405020304" pitchFamily="18" charset="0"/>
              <a:cs typeface="Times New Roman" panose="02020603050405020304" pitchFamily="18" charset="0"/>
            </a:endParaRPr>
          </a:p>
          <a:p>
            <a:r>
              <a:rPr lang="en-US" altLang="zh-CN" sz="2800">
                <a:latin typeface="Times New Roman" panose="02020603050405020304" pitchFamily="18" charset="0"/>
                <a:cs typeface="Times New Roman" panose="02020603050405020304" pitchFamily="18" charset="0"/>
                <a:sym typeface="+mn-ea"/>
              </a:rPr>
              <a:t>“</a:t>
            </a:r>
            <a:r>
              <a:rPr lang="zh-CN" altLang="en-US" sz="2800">
                <a:latin typeface="Times New Roman" panose="02020603050405020304" pitchFamily="18" charset="0"/>
                <a:cs typeface="Times New Roman" panose="02020603050405020304" pitchFamily="18" charset="0"/>
                <a:sym typeface="+mn-ea"/>
              </a:rPr>
              <a:t>谢谢</a:t>
            </a:r>
            <a:r>
              <a:rPr lang="en-US" altLang="zh-CN" sz="2800">
                <a:latin typeface="Times New Roman" panose="02020603050405020304" pitchFamily="18" charset="0"/>
                <a:cs typeface="Times New Roman" panose="02020603050405020304" pitchFamily="18" charset="0"/>
                <a:sym typeface="+mn-ea"/>
              </a:rPr>
              <a:t>!” </a:t>
            </a:r>
            <a:r>
              <a:rPr lang="zh-CN" altLang="en-US" sz="2800">
                <a:latin typeface="Times New Roman" panose="02020603050405020304" pitchFamily="18" charset="0"/>
                <a:cs typeface="Times New Roman" panose="02020603050405020304" pitchFamily="18" charset="0"/>
                <a:sym typeface="+mn-ea"/>
              </a:rPr>
              <a:t>她紧紧抓住袋子，充满了感激和温暖。</a:t>
            </a:r>
            <a:endParaRPr lang="zh-CN" altLang="en-US" sz="2800">
              <a:latin typeface="Times New Roman" panose="02020603050405020304" pitchFamily="18" charset="0"/>
              <a:cs typeface="Times New Roman" panose="02020603050405020304" pitchFamily="18" charset="0"/>
            </a:endParaRPr>
          </a:p>
          <a:p>
            <a:r>
              <a:rPr lang="zh-CN" altLang="en-US" sz="2800">
                <a:latin typeface="Times New Roman" panose="02020603050405020304" pitchFamily="18" charset="0"/>
                <a:cs typeface="Times New Roman" panose="02020603050405020304" pitchFamily="18" charset="0"/>
              </a:rPr>
              <a:t>‘Thanks.’ </a:t>
            </a:r>
            <a:r>
              <a:rPr lang="zh-CN" altLang="en-US" sz="2800">
                <a:solidFill>
                  <a:srgbClr val="FF00FF"/>
                </a:solidFill>
                <a:latin typeface="Times New Roman" panose="02020603050405020304" pitchFamily="18" charset="0"/>
                <a:cs typeface="Times New Roman" panose="02020603050405020304" pitchFamily="18" charset="0"/>
              </a:rPr>
              <a:t>Clinging her hands to</a:t>
            </a:r>
            <a:r>
              <a:rPr lang="zh-CN" altLang="en-US" sz="2800">
                <a:latin typeface="Times New Roman" panose="02020603050405020304" pitchFamily="18" charset="0"/>
                <a:cs typeface="Times New Roman" panose="02020603050405020304" pitchFamily="18" charset="0"/>
              </a:rPr>
              <a:t> the </a:t>
            </a:r>
            <a:r>
              <a:rPr lang="en-US" altLang="zh-CN" sz="2800">
                <a:latin typeface="Times New Roman" panose="02020603050405020304" pitchFamily="18" charset="0"/>
                <a:cs typeface="Times New Roman" panose="02020603050405020304" pitchFamily="18" charset="0"/>
              </a:rPr>
              <a:t>opening </a:t>
            </a:r>
            <a:r>
              <a:rPr lang="zh-CN" altLang="en-US" sz="2800">
                <a:latin typeface="Times New Roman" panose="02020603050405020304" pitchFamily="18" charset="0"/>
                <a:cs typeface="Times New Roman" panose="02020603050405020304" pitchFamily="18" charset="0"/>
              </a:rPr>
              <a:t>bag , she </a:t>
            </a:r>
            <a:r>
              <a:rPr lang="zh-CN" altLang="en-US" sz="2800">
                <a:solidFill>
                  <a:srgbClr val="FF00FF"/>
                </a:solidFill>
                <a:latin typeface="Times New Roman" panose="02020603050405020304" pitchFamily="18" charset="0"/>
                <a:cs typeface="Times New Roman" panose="02020603050405020304" pitchFamily="18" charset="0"/>
              </a:rPr>
              <a:t>was overwhelmed by a surge of gratitude and warmth</a:t>
            </a:r>
            <a:r>
              <a:rPr lang="zh-CN" altLang="en-US" sz="2800">
                <a:latin typeface="Times New Roman" panose="02020603050405020304" pitchFamily="18" charset="0"/>
                <a:cs typeface="Times New Roman" panose="02020603050405020304" pitchFamily="18" charset="0"/>
              </a:rPr>
              <a:t>.</a:t>
            </a:r>
            <a:endParaRPr lang="zh-CN" altLang="en-US" sz="2800">
              <a:latin typeface="Times New Roman" panose="02020603050405020304" pitchFamily="18" charset="0"/>
              <a:cs typeface="Times New Roman" panose="02020603050405020304" pitchFamily="18" charset="0"/>
            </a:endParaRPr>
          </a:p>
          <a:p>
            <a:endParaRPr lang="zh-CN" altLang="en-US" sz="280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anim calcmode="lin" valueType="num">
                                      <p:cBhvr additive="base">
                                        <p:cTn id="1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animEffect transition="in" filter="box(in)">
                                      <p:cBhvr>
                                        <p:cTn id="17" dur="2000"/>
                                        <p:tgtEl>
                                          <p:spTgt spid="5">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19380" y="332740"/>
            <a:ext cx="12402820" cy="1753235"/>
          </a:xfrm>
          <a:prstGeom prst="rect">
            <a:avLst/>
          </a:prstGeom>
          <a:noFill/>
        </p:spPr>
        <p:txBody>
          <a:bodyPr wrap="square" rtlCol="0">
            <a:spAutoFit/>
          </a:bodyPr>
          <a:p>
            <a:r>
              <a:rPr lang="en-US" altLang="zh-CN" sz="3600">
                <a:latin typeface="Times New Roman" panose="02020603050405020304" pitchFamily="18" charset="0"/>
                <a:cs typeface="Times New Roman" panose="02020603050405020304" pitchFamily="18" charset="0"/>
              </a:rPr>
              <a:t>他们咬着嘴唇。显然，他们</a:t>
            </a:r>
            <a:r>
              <a:rPr lang="zh-CN" altLang="en-US" sz="3600">
                <a:latin typeface="Times New Roman" panose="02020603050405020304" pitchFamily="18" charset="0"/>
                <a:cs typeface="Times New Roman" panose="02020603050405020304" pitchFamily="18" charset="0"/>
              </a:rPr>
              <a:t>强忍着笑</a:t>
            </a:r>
            <a:r>
              <a:rPr lang="en-US" altLang="zh-CN" sz="3600">
                <a:latin typeface="Times New Roman" panose="02020603050405020304" pitchFamily="18" charset="0"/>
                <a:cs typeface="Times New Roman" panose="02020603050405020304" pitchFamily="18" charset="0"/>
              </a:rPr>
              <a:t>。</a:t>
            </a:r>
            <a:endParaRPr lang="en-US" altLang="zh-CN" sz="3600">
              <a:latin typeface="Times New Roman" panose="02020603050405020304" pitchFamily="18" charset="0"/>
              <a:cs typeface="Times New Roman" panose="02020603050405020304" pitchFamily="18" charset="0"/>
            </a:endParaRPr>
          </a:p>
          <a:p>
            <a:r>
              <a:rPr lang="en-US" altLang="zh-CN" sz="3600">
                <a:latin typeface="Times New Roman" panose="02020603050405020304" pitchFamily="18" charset="0"/>
                <a:cs typeface="Times New Roman" panose="02020603050405020304" pitchFamily="18" charset="0"/>
              </a:rPr>
              <a:t>They</a:t>
            </a:r>
            <a:r>
              <a:rPr lang="zh-CN" altLang="en-US" sz="3600">
                <a:latin typeface="Times New Roman" panose="02020603050405020304" pitchFamily="18" charset="0"/>
                <a:cs typeface="Times New Roman" panose="02020603050405020304" pitchFamily="18" charset="0"/>
              </a:rPr>
              <a:t> </a:t>
            </a:r>
            <a:r>
              <a:rPr lang="zh-CN" altLang="en-US" sz="3600">
                <a:solidFill>
                  <a:srgbClr val="FF0000"/>
                </a:solidFill>
                <a:latin typeface="Times New Roman" panose="02020603050405020304" pitchFamily="18" charset="0"/>
                <a:cs typeface="Times New Roman" panose="02020603050405020304" pitchFamily="18" charset="0"/>
              </a:rPr>
              <a:t>bit </a:t>
            </a:r>
            <a:r>
              <a:rPr lang="en-US" altLang="zh-CN" sz="3600">
                <a:solidFill>
                  <a:srgbClr val="FF0000"/>
                </a:solidFill>
                <a:latin typeface="Times New Roman" panose="02020603050405020304" pitchFamily="18" charset="0"/>
                <a:cs typeface="Times New Roman" panose="02020603050405020304" pitchFamily="18" charset="0"/>
              </a:rPr>
              <a:t>their</a:t>
            </a:r>
            <a:r>
              <a:rPr lang="zh-CN" altLang="en-US" sz="3600">
                <a:solidFill>
                  <a:srgbClr val="FF0000"/>
                </a:solidFill>
                <a:latin typeface="Times New Roman" panose="02020603050405020304" pitchFamily="18" charset="0"/>
                <a:cs typeface="Times New Roman" panose="02020603050405020304" pitchFamily="18" charset="0"/>
              </a:rPr>
              <a:t> lip</a:t>
            </a:r>
            <a:r>
              <a:rPr lang="en-US" altLang="zh-CN" sz="3600">
                <a:solidFill>
                  <a:srgbClr val="FF0000"/>
                </a:solidFill>
                <a:latin typeface="Times New Roman" panose="02020603050405020304" pitchFamily="18" charset="0"/>
                <a:cs typeface="Times New Roman" panose="02020603050405020304" pitchFamily="18" charset="0"/>
              </a:rPr>
              <a:t>s</a:t>
            </a:r>
            <a:r>
              <a:rPr lang="zh-CN" altLang="en-US" sz="3600">
                <a:latin typeface="Times New Roman" panose="02020603050405020304" pitchFamily="18" charset="0"/>
                <a:cs typeface="Times New Roman" panose="02020603050405020304" pitchFamily="18" charset="0"/>
              </a:rPr>
              <a:t>. It was obvious </a:t>
            </a:r>
            <a:r>
              <a:rPr lang="en-US" altLang="zh-CN" sz="3600">
                <a:latin typeface="Times New Roman" panose="02020603050405020304" pitchFamily="18" charset="0"/>
                <a:cs typeface="Times New Roman" panose="02020603050405020304" pitchFamily="18" charset="0"/>
              </a:rPr>
              <a:t>they</a:t>
            </a:r>
            <a:r>
              <a:rPr lang="zh-CN" altLang="en-US" sz="3600">
                <a:latin typeface="Times New Roman" panose="02020603050405020304" pitchFamily="18" charset="0"/>
                <a:cs typeface="Times New Roman" panose="02020603050405020304" pitchFamily="18" charset="0"/>
              </a:rPr>
              <a:t> </a:t>
            </a:r>
            <a:r>
              <a:rPr lang="en-US" altLang="zh-CN" sz="3600">
                <a:latin typeface="Times New Roman" panose="02020603050405020304" pitchFamily="18" charset="0"/>
                <a:cs typeface="Times New Roman" panose="02020603050405020304" pitchFamily="18" charset="0"/>
              </a:rPr>
              <a:t>were</a:t>
            </a:r>
            <a:r>
              <a:rPr lang="zh-CN" altLang="en-US" sz="3600">
                <a:latin typeface="Times New Roman" panose="02020603050405020304" pitchFamily="18" charset="0"/>
                <a:cs typeface="Times New Roman" panose="02020603050405020304" pitchFamily="18" charset="0"/>
              </a:rPr>
              <a:t> </a:t>
            </a:r>
            <a:r>
              <a:rPr lang="zh-CN" altLang="en-US" sz="3600">
                <a:solidFill>
                  <a:srgbClr val="FF0000"/>
                </a:solidFill>
                <a:latin typeface="Times New Roman" panose="02020603050405020304" pitchFamily="18" charset="0"/>
                <a:cs typeface="Times New Roman" panose="02020603050405020304" pitchFamily="18" charset="0"/>
              </a:rPr>
              <a:t>having a hard time </a:t>
            </a:r>
            <a:endParaRPr lang="zh-CN" altLang="en-US" sz="3600">
              <a:solidFill>
                <a:srgbClr val="FF0000"/>
              </a:solidFill>
              <a:latin typeface="Times New Roman" panose="02020603050405020304" pitchFamily="18" charset="0"/>
              <a:cs typeface="Times New Roman" panose="02020603050405020304" pitchFamily="18" charset="0"/>
            </a:endParaRPr>
          </a:p>
          <a:p>
            <a:r>
              <a:rPr lang="zh-CN" altLang="en-US" sz="3600">
                <a:solidFill>
                  <a:srgbClr val="FF0000"/>
                </a:solidFill>
                <a:latin typeface="Times New Roman" panose="02020603050405020304" pitchFamily="18" charset="0"/>
                <a:cs typeface="Times New Roman" panose="02020603050405020304" pitchFamily="18" charset="0"/>
              </a:rPr>
              <a:t>not laughing.</a:t>
            </a:r>
            <a:endParaRPr lang="zh-CN" altLang="en-US" sz="36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ox(in)">
                                      <p:cBhvr>
                                        <p:cTn id="7" dur="20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box(in)">
                                      <p:cBhvr>
                                        <p:cTn id="12" dur="20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9210" y="188558"/>
            <a:ext cx="12132945" cy="6647180"/>
          </a:xfrm>
          <a:prstGeom prst="rect">
            <a:avLst/>
          </a:prstGeom>
          <a:noFill/>
        </p:spPr>
        <p:txBody>
          <a:bodyPr wrap="square" rtlCol="0">
            <a:spAutoFit/>
          </a:bodyPr>
          <a:lstStyle/>
          <a:p>
            <a:pPr algn="just" fontAlgn="auto">
              <a:lnSpc>
                <a:spcPct val="150000"/>
              </a:lnSpc>
            </a:pPr>
            <a:r>
              <a:rPr lang="en-US" altLang="zh-CN" sz="3200" b="1" i="1" dirty="0">
                <a:latin typeface="Times New Roman" panose="02020603050405020304" pitchFamily="18" charset="0"/>
                <a:cs typeface="Times New Roman" panose="02020603050405020304" pitchFamily="18" charset="0"/>
              </a:rPr>
              <a:t>	</a:t>
            </a:r>
            <a:r>
              <a:rPr lang="en-US" altLang="zh-CN" sz="2800" b="1" i="1" u="sng" dirty="0">
                <a:latin typeface="Times New Roman" panose="02020603050405020304" pitchFamily="18" charset="0"/>
                <a:cs typeface="Times New Roman" panose="02020603050405020304" pitchFamily="18" charset="0"/>
              </a:rPr>
              <a:t>She lifted her head and looked at the two men</a:t>
            </a:r>
            <a:r>
              <a:rPr lang="en-US" altLang="zh-CN" sz="2800" b="1" i="1" dirty="0">
                <a:latin typeface="Times New Roman" panose="02020603050405020304" pitchFamily="18" charset="0"/>
                <a:cs typeface="Times New Roman" panose="02020603050405020304" pitchFamily="18" charset="0"/>
              </a:rPr>
              <a:t>. </a:t>
            </a:r>
            <a:r>
              <a:rPr lang="en-US" altLang="zh-CN" sz="2800" b="1" i="1" dirty="0" smtClean="0">
                <a:solidFill>
                  <a:srgbClr val="0000CC"/>
                </a:solidFill>
                <a:latin typeface="Times New Roman" panose="02020603050405020304" pitchFamily="18" charset="0"/>
                <a:cs typeface="Times New Roman" panose="02020603050405020304" pitchFamily="18" charset="0"/>
              </a:rPr>
              <a:t>In a flash, she understood  the two men actually meant to remind her to </a:t>
            </a:r>
            <a:r>
              <a:rPr lang="en-US" altLang="zh-CN" sz="2800" b="1" i="1" u="sng" dirty="0" smtClean="0">
                <a:solidFill>
                  <a:srgbClr val="0000CC"/>
                </a:solidFill>
                <a:latin typeface="Times New Roman" panose="02020603050405020304" pitchFamily="18" charset="0"/>
                <a:cs typeface="Times New Roman" panose="02020603050405020304" pitchFamily="18" charset="0"/>
              </a:rPr>
              <a:t>hit</a:t>
            </a:r>
            <a:r>
              <a:rPr lang="en-US" altLang="zh-CN" sz="2800" b="1" i="1" dirty="0" smtClean="0">
                <a:solidFill>
                  <a:srgbClr val="0000CC"/>
                </a:solidFill>
                <a:latin typeface="Times New Roman" panose="02020603050405020304" pitchFamily="18" charset="0"/>
                <a:cs typeface="Times New Roman" panose="02020603050405020304" pitchFamily="18" charset="0"/>
              </a:rPr>
              <a:t> the </a:t>
            </a:r>
            <a:r>
              <a:rPr lang="en-US" altLang="zh-CN" sz="2800" b="1" i="1" u="sng" dirty="0" smtClean="0">
                <a:solidFill>
                  <a:srgbClr val="0000CC"/>
                </a:solidFill>
                <a:latin typeface="Times New Roman" panose="02020603050405020304" pitchFamily="18" charset="0"/>
                <a:cs typeface="Times New Roman" panose="02020603050405020304" pitchFamily="18" charset="0"/>
              </a:rPr>
              <a:t>button</a:t>
            </a:r>
            <a:r>
              <a:rPr lang="en-US" altLang="zh-CN" sz="2800" b="1" i="1" dirty="0" smtClean="0">
                <a:solidFill>
                  <a:srgbClr val="0000CC"/>
                </a:solidFill>
                <a:latin typeface="Times New Roman" panose="02020603050405020304" pitchFamily="18" charset="0"/>
                <a:cs typeface="Times New Roman" panose="02020603050405020304" pitchFamily="18" charset="0"/>
              </a:rPr>
              <a:t> for her floor</a:t>
            </a:r>
            <a:r>
              <a:rPr lang="en-US" altLang="zh-CN" sz="2800" b="1" i="1" dirty="0" smtClean="0">
                <a:latin typeface="Times New Roman" panose="02020603050405020304" pitchFamily="18" charset="0"/>
                <a:cs typeface="Times New Roman" panose="02020603050405020304" pitchFamily="18" charset="0"/>
              </a:rPr>
              <a:t>. </a:t>
            </a:r>
            <a:r>
              <a:rPr lang="en-US" altLang="zh-CN" sz="2800" b="1" i="1" dirty="0" smtClean="0">
                <a:solidFill>
                  <a:srgbClr val="FF0000"/>
                </a:solidFill>
                <a:latin typeface="Times New Roman" panose="02020603050405020304" pitchFamily="18" charset="0"/>
                <a:cs typeface="Times New Roman" panose="02020603050405020304" pitchFamily="18" charset="0"/>
              </a:rPr>
              <a:t>She thought: "My God, what a spectacle</a:t>
            </a:r>
            <a:r>
              <a:rPr lang="zh-CN" altLang="en-US" sz="2800" b="1" i="1" dirty="0" smtClean="0">
                <a:solidFill>
                  <a:srgbClr val="FF0000"/>
                </a:solidFill>
                <a:latin typeface="Times New Roman" panose="02020603050405020304" pitchFamily="18" charset="0"/>
                <a:cs typeface="Times New Roman" panose="02020603050405020304" pitchFamily="18" charset="0"/>
              </a:rPr>
              <a:t>（</a:t>
            </a:r>
            <a:r>
              <a:rPr lang="en-US" altLang="zh-CN" sz="2800" b="1" i="1" dirty="0" smtClean="0">
                <a:solidFill>
                  <a:srgbClr val="FF0000"/>
                </a:solidFill>
                <a:latin typeface="Times New Roman" panose="02020603050405020304" pitchFamily="18" charset="0"/>
                <a:cs typeface="Times New Roman" panose="02020603050405020304" pitchFamily="18" charset="0"/>
              </a:rPr>
              <a:t>scene</a:t>
            </a:r>
            <a:r>
              <a:rPr lang="zh-CN" altLang="en-US" sz="2800" b="1" i="1" dirty="0" smtClean="0">
                <a:solidFill>
                  <a:srgbClr val="FF0000"/>
                </a:solidFill>
                <a:latin typeface="Times New Roman" panose="02020603050405020304" pitchFamily="18" charset="0"/>
                <a:cs typeface="Times New Roman" panose="02020603050405020304" pitchFamily="18" charset="0"/>
              </a:rPr>
              <a:t>）</a:t>
            </a:r>
            <a:r>
              <a:rPr lang="en-US" altLang="zh-CN" sz="2800" b="1" i="1" dirty="0" smtClean="0">
                <a:solidFill>
                  <a:srgbClr val="FF0000"/>
                </a:solidFill>
                <a:latin typeface="Times New Roman" panose="02020603050405020304" pitchFamily="18" charset="0"/>
                <a:cs typeface="Times New Roman" panose="02020603050405020304" pitchFamily="18" charset="0"/>
              </a:rPr>
              <a:t> I've made of myself(</a:t>
            </a:r>
            <a:r>
              <a:rPr lang="zh-CN" altLang="zh-CN" sz="2800" b="1" i="1" dirty="0" smtClean="0">
                <a:solidFill>
                  <a:srgbClr val="FF0000"/>
                </a:solidFill>
                <a:latin typeface="Times New Roman" panose="02020603050405020304" pitchFamily="18" charset="0"/>
                <a:cs typeface="Times New Roman" panose="02020603050405020304" pitchFamily="18" charset="0"/>
              </a:rPr>
              <a:t>出了多大的洋相）</a:t>
            </a:r>
            <a:r>
              <a:rPr lang="en-US" altLang="zh-CN" sz="2800" b="1" i="1" dirty="0" smtClean="0">
                <a:solidFill>
                  <a:srgbClr val="FF0000"/>
                </a:solidFill>
                <a:latin typeface="Times New Roman" panose="02020603050405020304" pitchFamily="18" charset="0"/>
                <a:cs typeface="Times New Roman" panose="02020603050405020304" pitchFamily="18" charset="0"/>
              </a:rPr>
              <a:t>." Feeling embarrassed and </a:t>
            </a:r>
            <a:r>
              <a:rPr lang="en-US" altLang="zh-CN" sz="2800" b="1" i="1" u="sng" dirty="0" smtClean="0">
                <a:solidFill>
                  <a:srgbClr val="FF0000"/>
                </a:solidFill>
                <a:latin typeface="Times New Roman" panose="02020603050405020304" pitchFamily="18" charset="0"/>
                <a:cs typeface="Times New Roman" panose="02020603050405020304" pitchFamily="18" charset="0"/>
              </a:rPr>
              <a:t>ashamed</a:t>
            </a:r>
            <a:r>
              <a:rPr lang="en-US" altLang="zh-CN" sz="2800" b="1" i="1" dirty="0" smtClean="0">
                <a:solidFill>
                  <a:srgbClr val="FF0000"/>
                </a:solidFill>
                <a:latin typeface="Times New Roman" panose="02020603050405020304" pitchFamily="18" charset="0"/>
                <a:cs typeface="Times New Roman" panose="02020603050405020304" pitchFamily="18" charset="0"/>
              </a:rPr>
              <a:t>, she struggled to her feet. With her face bursting into flames, she wanted to </a:t>
            </a:r>
            <a:r>
              <a:rPr lang="en-US" altLang="zh-CN" sz="2800" b="1" i="1" dirty="0">
                <a:solidFill>
                  <a:srgbClr val="FF0000"/>
                </a:solidFill>
                <a:latin typeface="Times New Roman" panose="02020603050405020304" pitchFamily="18" charset="0"/>
                <a:cs typeface="Times New Roman" panose="02020603050405020304" pitchFamily="18" charset="0"/>
              </a:rPr>
              <a:t>blurt out an apology, but words failed her. </a:t>
            </a:r>
            <a:r>
              <a:rPr lang="en-US" altLang="zh-CN" sz="2800" b="1" i="1" dirty="0" smtClean="0">
                <a:solidFill>
                  <a:srgbClr val="FF0000"/>
                </a:solidFill>
                <a:latin typeface="Times New Roman" panose="02020603050405020304" pitchFamily="18" charset="0"/>
                <a:cs typeface="Times New Roman" panose="02020603050405020304" pitchFamily="18" charset="0"/>
              </a:rPr>
              <a:t>How could you apologize to two perfectly respectable gentlemen for behaving as though they were going to </a:t>
            </a:r>
            <a:r>
              <a:rPr lang="en-US" altLang="zh-CN" sz="2800" b="1" i="1" u="sng" dirty="0" smtClean="0">
                <a:solidFill>
                  <a:srgbClr val="FF0000"/>
                </a:solidFill>
                <a:latin typeface="Times New Roman" panose="02020603050405020304" pitchFamily="18" charset="0"/>
                <a:cs typeface="Times New Roman" panose="02020603050405020304" pitchFamily="18" charset="0"/>
              </a:rPr>
              <a:t>rob</a:t>
            </a:r>
            <a:r>
              <a:rPr lang="en-US" altLang="zh-CN" sz="2800" b="1" i="1" dirty="0" smtClean="0">
                <a:solidFill>
                  <a:srgbClr val="FF0000"/>
                </a:solidFill>
                <a:latin typeface="Times New Roman" panose="02020603050405020304" pitchFamily="18" charset="0"/>
                <a:cs typeface="Times New Roman" panose="02020603050405020304" pitchFamily="18" charset="0"/>
              </a:rPr>
              <a:t> you? </a:t>
            </a:r>
            <a:r>
              <a:rPr lang="en-US" altLang="zh-CN" sz="2800" b="1" i="1" dirty="0" smtClean="0">
                <a:gradFill>
                  <a:gsLst>
                    <a:gs pos="0">
                      <a:srgbClr val="FE4444"/>
                    </a:gs>
                    <a:gs pos="100000">
                      <a:srgbClr val="832B2B"/>
                    </a:gs>
                  </a:gsLst>
                  <a:lin scaled="0"/>
                </a:gradFill>
                <a:latin typeface="Times New Roman" panose="02020603050405020304" pitchFamily="18" charset="0"/>
                <a:cs typeface="Times New Roman" panose="02020603050405020304" pitchFamily="18" charset="0"/>
              </a:rPr>
              <a:t>She didn’t know what to say, just standing there stiffly.</a:t>
            </a:r>
            <a:r>
              <a:rPr lang="en-US" altLang="zh-CN" sz="2800" b="1" i="1" dirty="0" smtClean="0">
                <a:solidFill>
                  <a:srgbClr val="0000CC"/>
                </a:solidFill>
                <a:latin typeface="Times New Roman" panose="02020603050405020304" pitchFamily="18" charset="0"/>
                <a:cs typeface="Times New Roman" panose="02020603050405020304" pitchFamily="18" charset="0"/>
              </a:rPr>
              <a:t> The two men contained their belly laugh</a:t>
            </a:r>
            <a:r>
              <a:rPr lang="zh-CN" altLang="en-US" sz="2800" b="1" i="1" dirty="0" smtClean="0">
                <a:solidFill>
                  <a:srgbClr val="0000CC"/>
                </a:solidFill>
                <a:latin typeface="Times New Roman" panose="02020603050405020304" pitchFamily="18" charset="0"/>
                <a:cs typeface="Times New Roman" panose="02020603050405020304" pitchFamily="18" charset="0"/>
              </a:rPr>
              <a:t>（捧腹大笑）</a:t>
            </a:r>
            <a:r>
              <a:rPr lang="en-US" altLang="zh-CN" sz="2800" b="1" i="1" dirty="0" smtClean="0">
                <a:solidFill>
                  <a:srgbClr val="0000CC"/>
                </a:solidFill>
                <a:latin typeface="Times New Roman" panose="02020603050405020304" pitchFamily="18" charset="0"/>
                <a:cs typeface="Times New Roman" panose="02020603050405020304" pitchFamily="18" charset="0"/>
              </a:rPr>
              <a:t> and helped her gather up the scattered </a:t>
            </a:r>
            <a:r>
              <a:rPr lang="en-US" altLang="zh-CN" sz="2800" b="1" i="1" u="sng" dirty="0" smtClean="0">
                <a:solidFill>
                  <a:srgbClr val="0000CC"/>
                </a:solidFill>
                <a:latin typeface="Times New Roman" panose="02020603050405020304" pitchFamily="18" charset="0"/>
                <a:cs typeface="Times New Roman" panose="02020603050405020304" pitchFamily="18" charset="0"/>
              </a:rPr>
              <a:t>coins</a:t>
            </a:r>
            <a:r>
              <a:rPr lang="en-US" altLang="zh-CN" sz="2800" b="1" i="1" dirty="0" smtClean="0">
                <a:solidFill>
                  <a:srgbClr val="0000CC"/>
                </a:solidFill>
                <a:latin typeface="Times New Roman" panose="02020603050405020304" pitchFamily="18" charset="0"/>
                <a:cs typeface="Times New Roman" panose="02020603050405020304" pitchFamily="18" charset="0"/>
              </a:rPr>
              <a:t>.</a:t>
            </a:r>
            <a:endParaRPr lang="en-US" altLang="zh-CN" sz="2800" b="1" i="1" dirty="0" smtClean="0">
              <a:solidFill>
                <a:srgbClr val="0000CC"/>
              </a:solidFill>
              <a:latin typeface="Times New Roman" panose="02020603050405020304" pitchFamily="18" charset="0"/>
              <a:cs typeface="Times New Roman" panose="02020603050405020304" pitchFamily="18" charset="0"/>
            </a:endParaRPr>
          </a:p>
          <a:p>
            <a:pPr algn="just" fontAlgn="auto">
              <a:lnSpc>
                <a:spcPct val="150000"/>
              </a:lnSpc>
            </a:pPr>
            <a:r>
              <a:rPr lang="en-US" altLang="zh-CN" sz="2800" b="1" i="1" dirty="0" smtClean="0">
                <a:solidFill>
                  <a:srgbClr val="0000CC"/>
                </a:solidFill>
                <a:latin typeface="Times New Roman" panose="02020603050405020304" pitchFamily="18" charset="0"/>
                <a:cs typeface="Times New Roman" panose="02020603050405020304" pitchFamily="18" charset="0"/>
              </a:rPr>
              <a:t> </a:t>
            </a:r>
            <a:endParaRPr lang="en-US" altLang="zh-CN" sz="2800" b="1" i="1" dirty="0" smtClean="0">
              <a:solidFill>
                <a:srgbClr val="0000CC"/>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7625" y="0"/>
            <a:ext cx="12239625" cy="6554470"/>
          </a:xfrm>
          <a:prstGeom prst="rect">
            <a:avLst/>
          </a:prstGeom>
          <a:noFill/>
        </p:spPr>
        <p:txBody>
          <a:bodyPr wrap="square" rtlCol="0">
            <a:spAutoFit/>
          </a:bodyPr>
          <a:p>
            <a:r>
              <a:rPr lang="en-US" sz="2800" dirty="0">
                <a:latin typeface="Times New Roman" panose="02020603050405020304" pitchFamily="18" charset="0"/>
                <a:ea typeface="宋体" panose="02010600030101010101" pitchFamily="2" charset="-122"/>
                <a:cs typeface="Times New Roman" panose="02020603050405020304" pitchFamily="18" charset="0"/>
                <a:sym typeface="+mn-ea"/>
              </a:rPr>
              <a:t>Paragraph 2</a:t>
            </a:r>
            <a:r>
              <a:rPr lang="en-US" sz="2800" dirty="0" smtClean="0">
                <a:latin typeface="Times New Roman" panose="02020603050405020304" pitchFamily="18" charset="0"/>
                <a:ea typeface="宋体" panose="02010600030101010101" pitchFamily="2" charset="-122"/>
                <a:cs typeface="Times New Roman" panose="02020603050405020304" pitchFamily="18" charset="0"/>
                <a:sym typeface="+mn-ea"/>
              </a:rPr>
              <a:t>: </a:t>
            </a:r>
            <a:r>
              <a:rPr lang="en-US" sz="2800" dirty="0" smtClean="0">
                <a:solidFill>
                  <a:srgbClr val="FF0000"/>
                </a:solidFill>
                <a:latin typeface="Times New Roman" panose="02020603050405020304" pitchFamily="18" charset="0"/>
                <a:ea typeface="宋体" panose="02010600030101010101" pitchFamily="2" charset="-122"/>
                <a:cs typeface="Times New Roman" panose="02020603050405020304" pitchFamily="18" charset="0"/>
                <a:sym typeface="+mn-ea"/>
              </a:rPr>
              <a:t>Then, the lift arrived at her floor.</a:t>
            </a:r>
            <a:endParaRPr lang="en-US" sz="2800" b="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800">
                <a:solidFill>
                  <a:srgbClr val="0000CC"/>
                </a:solidFill>
                <a:latin typeface="Times New Roman" panose="02020603050405020304" pitchFamily="18" charset="0"/>
                <a:cs typeface="Times New Roman" panose="02020603050405020304" pitchFamily="18" charset="0"/>
              </a:rPr>
              <a:t>场景一：感谢</a:t>
            </a:r>
            <a:endParaRPr lang="zh-CN" altLang="en-US" sz="2800">
              <a:solidFill>
                <a:srgbClr val="0000CC"/>
              </a:solidFill>
              <a:latin typeface="Times New Roman" panose="02020603050405020304" pitchFamily="18" charset="0"/>
              <a:cs typeface="Times New Roman" panose="02020603050405020304" pitchFamily="18" charset="0"/>
            </a:endParaRPr>
          </a:p>
          <a:p>
            <a:r>
              <a:rPr lang="zh-CN" altLang="en-US" sz="2800">
                <a:latin typeface="Times New Roman" panose="02020603050405020304" pitchFamily="18" charset="0"/>
                <a:cs typeface="Times New Roman" panose="02020603050405020304" pitchFamily="18" charset="0"/>
                <a:sym typeface="+mn-ea"/>
              </a:rPr>
              <a:t>这两个陌生人无疑使她今天很愉快。</a:t>
            </a:r>
            <a:endParaRPr lang="zh-CN" altLang="en-US" sz="2800">
              <a:latin typeface="Times New Roman" panose="02020603050405020304" pitchFamily="18" charset="0"/>
              <a:cs typeface="Times New Roman" panose="02020603050405020304" pitchFamily="18" charset="0"/>
              <a:sym typeface="+mn-ea"/>
            </a:endParaRPr>
          </a:p>
          <a:p>
            <a:r>
              <a:rPr lang="zh-CN" altLang="en-US" sz="2800">
                <a:latin typeface="Times New Roman" panose="02020603050405020304" pitchFamily="18" charset="0"/>
                <a:cs typeface="Times New Roman" panose="02020603050405020304" pitchFamily="18" charset="0"/>
                <a:sym typeface="+mn-ea"/>
              </a:rPr>
              <a:t>The two  strangers undoubtedly </a:t>
            </a:r>
            <a:r>
              <a:rPr lang="zh-CN" altLang="en-US" sz="2800">
                <a:solidFill>
                  <a:srgbClr val="FF0000"/>
                </a:solidFill>
                <a:latin typeface="Times New Roman" panose="02020603050405020304" pitchFamily="18" charset="0"/>
                <a:cs typeface="Times New Roman" panose="02020603050405020304" pitchFamily="18" charset="0"/>
                <a:sym typeface="+mn-ea"/>
              </a:rPr>
              <a:t>lit her day up</a:t>
            </a:r>
            <a:r>
              <a:rPr lang="en-US" altLang="zh-CN" sz="2800">
                <a:solidFill>
                  <a:srgbClr val="FF0000"/>
                </a:solidFill>
                <a:latin typeface="Times New Roman" panose="02020603050405020304" pitchFamily="18" charset="0"/>
                <a:cs typeface="Times New Roman" panose="02020603050405020304" pitchFamily="18" charset="0"/>
                <a:sym typeface="+mn-ea"/>
              </a:rPr>
              <a:t>.</a:t>
            </a:r>
            <a:endParaRPr lang="zh-CN" altLang="en-US" sz="2800">
              <a:latin typeface="Times New Roman" panose="02020603050405020304" pitchFamily="18" charset="0"/>
              <a:cs typeface="Times New Roman" panose="02020603050405020304" pitchFamily="18" charset="0"/>
              <a:sym typeface="+mn-ea"/>
            </a:endParaRPr>
          </a:p>
          <a:p>
            <a:r>
              <a:rPr lang="zh-CN" altLang="en-US" sz="2800">
                <a:latin typeface="Times New Roman" panose="02020603050405020304" pitchFamily="18" charset="0"/>
                <a:cs typeface="Times New Roman" panose="02020603050405020304" pitchFamily="18" charset="0"/>
                <a:sym typeface="+mn-ea"/>
              </a:rPr>
              <a:t>她停了下来，心中洋溢着欢快的心情，顶着</a:t>
            </a:r>
            <a:r>
              <a:rPr lang="zh-CN" altLang="en-US" sz="2800">
                <a:latin typeface="Times New Roman" panose="02020603050405020304" pitchFamily="18" charset="0"/>
                <a:cs typeface="Times New Roman" panose="02020603050405020304" pitchFamily="18" charset="0"/>
                <a:sym typeface="+mn-ea"/>
              </a:rPr>
              <a:t>两个男人惊讶的表情，</a:t>
            </a:r>
            <a:r>
              <a:rPr lang="zh-CN" altLang="en-US" sz="2800">
                <a:latin typeface="Times New Roman" panose="02020603050405020304" pitchFamily="18" charset="0"/>
                <a:cs typeface="Times New Roman" panose="02020603050405020304" pitchFamily="18" charset="0"/>
                <a:sym typeface="+mn-ea"/>
              </a:rPr>
              <a:t>拿出一把硬币，扭头把它们塞进他们的手里。</a:t>
            </a:r>
            <a:endParaRPr lang="zh-CN" altLang="en-US" sz="2800">
              <a:latin typeface="Times New Roman" panose="02020603050405020304" pitchFamily="18" charset="0"/>
              <a:cs typeface="Times New Roman" panose="02020603050405020304" pitchFamily="18" charset="0"/>
            </a:endParaRPr>
          </a:p>
          <a:p>
            <a:r>
              <a:rPr lang="zh-CN" altLang="en-US" sz="2800">
                <a:solidFill>
                  <a:srgbClr val="FF0000"/>
                </a:solidFill>
                <a:latin typeface="Times New Roman" panose="02020603050405020304" pitchFamily="18" charset="0"/>
                <a:cs typeface="Times New Roman" panose="02020603050405020304" pitchFamily="18" charset="0"/>
                <a:sym typeface="+mn-ea"/>
              </a:rPr>
              <a:t>Brimming over with joy</a:t>
            </a:r>
            <a:r>
              <a:rPr lang="zh-CN" altLang="en-US" sz="2800">
                <a:latin typeface="Times New Roman" panose="02020603050405020304" pitchFamily="18" charset="0"/>
                <a:cs typeface="Times New Roman" panose="02020603050405020304" pitchFamily="18" charset="0"/>
                <a:sym typeface="+mn-ea"/>
              </a:rPr>
              <a:t>, she </a:t>
            </a:r>
            <a:r>
              <a:rPr lang="zh-CN" altLang="en-US" sz="2800">
                <a:solidFill>
                  <a:srgbClr val="FF0000"/>
                </a:solidFill>
                <a:latin typeface="Times New Roman" panose="02020603050405020304" pitchFamily="18" charset="0"/>
                <a:cs typeface="Times New Roman" panose="02020603050405020304" pitchFamily="18" charset="0"/>
                <a:sym typeface="+mn-ea"/>
              </a:rPr>
              <a:t>stopped</a:t>
            </a:r>
            <a:r>
              <a:rPr lang="zh-CN" altLang="en-US" sz="2800">
                <a:latin typeface="Times New Roman" panose="02020603050405020304" pitchFamily="18" charset="0"/>
                <a:cs typeface="Times New Roman" panose="02020603050405020304" pitchFamily="18" charset="0"/>
                <a:sym typeface="+mn-ea"/>
              </a:rPr>
              <a:t>, </a:t>
            </a:r>
            <a:r>
              <a:rPr lang="zh-CN" altLang="en-US" sz="2800">
                <a:solidFill>
                  <a:srgbClr val="FF0000"/>
                </a:solidFill>
                <a:latin typeface="Times New Roman" panose="02020603050405020304" pitchFamily="18" charset="0"/>
                <a:cs typeface="Times New Roman" panose="02020603050405020304" pitchFamily="18" charset="0"/>
                <a:sym typeface="+mn-ea"/>
              </a:rPr>
              <a:t>fished out</a:t>
            </a:r>
            <a:r>
              <a:rPr lang="en-US" altLang="zh-CN" sz="2800">
                <a:solidFill>
                  <a:srgbClr val="FF0000"/>
                </a:solidFill>
                <a:latin typeface="Times New Roman" panose="02020603050405020304" pitchFamily="18" charset="0"/>
                <a:cs typeface="Times New Roman" panose="02020603050405020304" pitchFamily="18" charset="0"/>
                <a:sym typeface="+mn-ea"/>
              </a:rPr>
              <a:t> (take out)</a:t>
            </a:r>
            <a:r>
              <a:rPr lang="zh-CN" altLang="en-US" sz="2800">
                <a:latin typeface="Times New Roman" panose="02020603050405020304" pitchFamily="18" charset="0"/>
                <a:cs typeface="Times New Roman" panose="02020603050405020304" pitchFamily="18" charset="0"/>
                <a:sym typeface="+mn-ea"/>
              </a:rPr>
              <a:t> a handful coins and </a:t>
            </a:r>
            <a:r>
              <a:rPr lang="zh-CN" altLang="en-US" sz="2800">
                <a:solidFill>
                  <a:srgbClr val="FF0000"/>
                </a:solidFill>
                <a:latin typeface="Times New Roman" panose="02020603050405020304" pitchFamily="18" charset="0"/>
                <a:cs typeface="Times New Roman" panose="02020603050405020304" pitchFamily="18" charset="0"/>
                <a:sym typeface="+mn-ea"/>
              </a:rPr>
              <a:t>tu</a:t>
            </a:r>
            <a:r>
              <a:rPr lang="en-US" altLang="zh-CN" sz="2800">
                <a:solidFill>
                  <a:srgbClr val="FF0000"/>
                </a:solidFill>
                <a:latin typeface="Times New Roman" panose="02020603050405020304" pitchFamily="18" charset="0"/>
                <a:cs typeface="Times New Roman" panose="02020603050405020304" pitchFamily="18" charset="0"/>
                <a:sym typeface="+mn-ea"/>
              </a:rPr>
              <a:t>r</a:t>
            </a:r>
            <a:r>
              <a:rPr lang="zh-CN" altLang="en-US" sz="2800">
                <a:solidFill>
                  <a:srgbClr val="FF0000"/>
                </a:solidFill>
                <a:latin typeface="Times New Roman" panose="02020603050405020304" pitchFamily="18" charset="0"/>
                <a:cs typeface="Times New Roman" panose="02020603050405020304" pitchFamily="18" charset="0"/>
                <a:sym typeface="+mn-ea"/>
              </a:rPr>
              <a:t>ned around</a:t>
            </a:r>
            <a:r>
              <a:rPr lang="zh-CN" altLang="en-US" sz="2800">
                <a:latin typeface="Times New Roman" panose="02020603050405020304" pitchFamily="18" charset="0"/>
                <a:cs typeface="Times New Roman" panose="02020603050405020304" pitchFamily="18" charset="0"/>
                <a:sym typeface="+mn-ea"/>
              </a:rPr>
              <a:t> to </a:t>
            </a:r>
            <a:r>
              <a:rPr lang="zh-CN" altLang="en-US" sz="2800">
                <a:solidFill>
                  <a:srgbClr val="FF0000"/>
                </a:solidFill>
                <a:latin typeface="Times New Roman" panose="02020603050405020304" pitchFamily="18" charset="0"/>
                <a:cs typeface="Times New Roman" panose="02020603050405020304" pitchFamily="18" charset="0"/>
                <a:sym typeface="+mn-ea"/>
              </a:rPr>
              <a:t>squeeze</a:t>
            </a:r>
            <a:r>
              <a:rPr lang="en-US" altLang="zh-CN" sz="2800">
                <a:solidFill>
                  <a:srgbClr val="FF0000"/>
                </a:solidFill>
                <a:latin typeface="Times New Roman" panose="02020603050405020304" pitchFamily="18" charset="0"/>
                <a:cs typeface="Times New Roman" panose="02020603050405020304" pitchFamily="18" charset="0"/>
                <a:sym typeface="+mn-ea"/>
              </a:rPr>
              <a:t>/stuff</a:t>
            </a:r>
            <a:r>
              <a:rPr lang="zh-CN" altLang="en-US" sz="2800">
                <a:solidFill>
                  <a:srgbClr val="FF0000"/>
                </a:solidFill>
                <a:latin typeface="Times New Roman" panose="02020603050405020304" pitchFamily="18" charset="0"/>
                <a:cs typeface="Times New Roman" panose="02020603050405020304" pitchFamily="18" charset="0"/>
                <a:sym typeface="+mn-ea"/>
              </a:rPr>
              <a:t> them in their fists</a:t>
            </a:r>
            <a:r>
              <a:rPr lang="zh-CN" altLang="en-US" sz="2800">
                <a:latin typeface="Times New Roman" panose="02020603050405020304" pitchFamily="18" charset="0"/>
                <a:cs typeface="Times New Roman" panose="02020603050405020304" pitchFamily="18" charset="0"/>
                <a:sym typeface="+mn-ea"/>
              </a:rPr>
              <a:t> despite two men's astonished expression.</a:t>
            </a:r>
            <a:endParaRPr lang="zh-CN" altLang="en-US" sz="2800">
              <a:latin typeface="Times New Roman" panose="02020603050405020304" pitchFamily="18" charset="0"/>
              <a:cs typeface="Times New Roman" panose="02020603050405020304" pitchFamily="18" charset="0"/>
              <a:sym typeface="+mn-ea"/>
            </a:endParaRPr>
          </a:p>
          <a:p>
            <a:r>
              <a:rPr lang="zh-CN" altLang="en-US" sz="2800">
                <a:latin typeface="Times New Roman" panose="02020603050405020304" pitchFamily="18" charset="0"/>
                <a:cs typeface="Times New Roman" panose="02020603050405020304" pitchFamily="18" charset="0"/>
                <a:sym typeface="+mn-ea"/>
              </a:rPr>
              <a:t>“谢谢你们!”她只能用硬币回报他们。</a:t>
            </a:r>
            <a:endParaRPr lang="zh-CN" altLang="en-US" sz="2800">
              <a:latin typeface="Times New Roman" panose="02020603050405020304" pitchFamily="18" charset="0"/>
              <a:cs typeface="Times New Roman" panose="02020603050405020304" pitchFamily="18" charset="0"/>
              <a:sym typeface="+mn-ea"/>
            </a:endParaRPr>
          </a:p>
          <a:p>
            <a:r>
              <a:rPr lang="zh-CN" altLang="en-US" sz="2800">
                <a:latin typeface="Times New Roman" panose="02020603050405020304" pitchFamily="18" charset="0"/>
                <a:cs typeface="Times New Roman" panose="02020603050405020304" pitchFamily="18" charset="0"/>
                <a:sym typeface="+mn-ea"/>
              </a:rPr>
              <a:t>"Thank for your kindness! ' She c</a:t>
            </a:r>
            <a:r>
              <a:rPr lang="en-US" altLang="zh-CN" sz="2800">
                <a:latin typeface="Times New Roman" panose="02020603050405020304" pitchFamily="18" charset="0"/>
                <a:cs typeface="Times New Roman" panose="02020603050405020304" pitchFamily="18" charset="0"/>
                <a:sym typeface="+mn-ea"/>
              </a:rPr>
              <a:t>ould</a:t>
            </a:r>
            <a:r>
              <a:rPr lang="zh-CN" altLang="en-US" sz="2800">
                <a:latin typeface="Times New Roman" panose="02020603050405020304" pitchFamily="18" charset="0"/>
                <a:cs typeface="Times New Roman" panose="02020603050405020304" pitchFamily="18" charset="0"/>
                <a:sym typeface="+mn-ea"/>
              </a:rPr>
              <a:t> only </a:t>
            </a:r>
            <a:r>
              <a:rPr lang="zh-CN" altLang="en-US" sz="2800">
                <a:gradFill>
                  <a:gsLst>
                    <a:gs pos="0">
                      <a:srgbClr val="FE4444"/>
                    </a:gs>
                    <a:gs pos="100000">
                      <a:srgbClr val="832B2B"/>
                    </a:gs>
                  </a:gsLst>
                  <a:lin scaled="0"/>
                </a:gradFill>
                <a:latin typeface="Times New Roman" panose="02020603050405020304" pitchFamily="18" charset="0"/>
                <a:cs typeface="Times New Roman" panose="02020603050405020304" pitchFamily="18" charset="0"/>
                <a:sym typeface="+mn-ea"/>
              </a:rPr>
              <a:t>reciprocate/reward</a:t>
            </a:r>
            <a:r>
              <a:rPr lang="zh-CN" altLang="en-US" sz="2800">
                <a:latin typeface="Times New Roman" panose="02020603050405020304" pitchFamily="18" charset="0"/>
                <a:cs typeface="Times New Roman" panose="02020603050405020304" pitchFamily="18" charset="0"/>
                <a:sym typeface="+mn-ea"/>
              </a:rPr>
              <a:t> them with the coins.</a:t>
            </a:r>
            <a:endParaRPr lang="zh-CN" altLang="en-US" sz="2800">
              <a:latin typeface="Times New Roman" panose="02020603050405020304" pitchFamily="18" charset="0"/>
              <a:cs typeface="Times New Roman" panose="02020603050405020304" pitchFamily="18" charset="0"/>
            </a:endParaRPr>
          </a:p>
          <a:p>
            <a:r>
              <a:rPr lang="en-US" altLang="zh-CN" sz="2800">
                <a:latin typeface="Times New Roman" panose="02020603050405020304" pitchFamily="18" charset="0"/>
                <a:cs typeface="Times New Roman" panose="02020603050405020304" pitchFamily="18" charset="0"/>
                <a:sym typeface="+mn-ea"/>
              </a:rPr>
              <a:t>“</a:t>
            </a:r>
            <a:r>
              <a:rPr lang="zh-CN" altLang="en-US" sz="2800">
                <a:latin typeface="Times New Roman" panose="02020603050405020304" pitchFamily="18" charset="0"/>
                <a:cs typeface="Times New Roman" panose="02020603050405020304" pitchFamily="18" charset="0"/>
                <a:sym typeface="+mn-ea"/>
              </a:rPr>
              <a:t>这是我们的荣幸</a:t>
            </a:r>
            <a:r>
              <a:rPr lang="en-US" altLang="zh-CN" sz="2800">
                <a:latin typeface="Times New Roman" panose="02020603050405020304" pitchFamily="18" charset="0"/>
                <a:cs typeface="Times New Roman" panose="02020603050405020304" pitchFamily="18" charset="0"/>
                <a:sym typeface="+mn-ea"/>
              </a:rPr>
              <a:t>!</a:t>
            </a:r>
            <a:r>
              <a:rPr lang="zh-CN" altLang="en-US" sz="2800">
                <a:latin typeface="Times New Roman" panose="02020603050405020304" pitchFamily="18" charset="0"/>
                <a:cs typeface="Times New Roman" panose="02020603050405020304" pitchFamily="18" charset="0"/>
                <a:sym typeface="+mn-ea"/>
              </a:rPr>
              <a:t>”他俩笑着说</a:t>
            </a:r>
            <a:endParaRPr lang="zh-CN" altLang="en-US" sz="2800">
              <a:latin typeface="Times New Roman" panose="02020603050405020304" pitchFamily="18" charset="0"/>
              <a:cs typeface="Times New Roman" panose="02020603050405020304" pitchFamily="18" charset="0"/>
            </a:endParaRPr>
          </a:p>
          <a:p>
            <a:r>
              <a:rPr lang="en-US" altLang="zh-CN" sz="2800">
                <a:latin typeface="Times New Roman" panose="02020603050405020304" pitchFamily="18" charset="0"/>
                <a:cs typeface="Times New Roman" panose="02020603050405020304" pitchFamily="18" charset="0"/>
                <a:sym typeface="+mn-ea"/>
              </a:rPr>
              <a:t>“</a:t>
            </a:r>
            <a:r>
              <a:rPr lang="zh-CN" altLang="en-US" sz="2800">
                <a:latin typeface="Times New Roman" panose="02020603050405020304" pitchFamily="18" charset="0"/>
                <a:cs typeface="Times New Roman" panose="02020603050405020304" pitchFamily="18" charset="0"/>
                <a:sym typeface="+mn-ea"/>
              </a:rPr>
              <a:t>It is our privilege</a:t>
            </a:r>
            <a:r>
              <a:rPr lang="en-US" altLang="zh-CN" sz="2800">
                <a:latin typeface="Times New Roman" panose="02020603050405020304" pitchFamily="18" charset="0"/>
                <a:cs typeface="Times New Roman" panose="02020603050405020304" pitchFamily="18" charset="0"/>
                <a:sym typeface="+mn-ea"/>
              </a:rPr>
              <a:t>!”they beamed.</a:t>
            </a:r>
            <a:endParaRPr lang="en-US" altLang="zh-CN" sz="2800">
              <a:latin typeface="Times New Roman" panose="02020603050405020304" pitchFamily="18" charset="0"/>
              <a:cs typeface="Times New Roman" panose="02020603050405020304" pitchFamily="18" charset="0"/>
            </a:endParaRPr>
          </a:p>
          <a:p>
            <a:endParaRPr lang="zh-CN" altLang="en-US" sz="2800">
              <a:latin typeface="Times New Roman" panose="02020603050405020304" pitchFamily="18" charset="0"/>
              <a:cs typeface="Times New Roman" panose="02020603050405020304" pitchFamily="18" charset="0"/>
              <a:sym typeface="+mn-ea"/>
            </a:endParaRPr>
          </a:p>
          <a:p>
            <a:endParaRPr lang="zh-CN" altLang="en-US" sz="280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 calcmode="lin" valueType="num">
                                      <p:cBhvr additive="base">
                                        <p:cTn id="7"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4" presetClass="entr" presetSubtype="16" fill="hold" nodeType="clickEffect">
                                  <p:stCondLst>
                                    <p:cond delay="0"/>
                                  </p:stCondLst>
                                  <p:childTnLst>
                                    <p:set>
                                      <p:cBhvr>
                                        <p:cTn id="20" dur="1" fill="hold">
                                          <p:stCondLst>
                                            <p:cond delay="0"/>
                                          </p:stCondLst>
                                        </p:cTn>
                                        <p:tgtEl>
                                          <p:spTgt spid="4">
                                            <p:txEl>
                                              <p:pRg st="9" end="9"/>
                                            </p:txEl>
                                          </p:spTgt>
                                        </p:tgtEl>
                                        <p:attrNameLst>
                                          <p:attrName>style.visibility</p:attrName>
                                        </p:attrNameLst>
                                      </p:cBhvr>
                                      <p:to>
                                        <p:strVal val="visible"/>
                                      </p:to>
                                    </p:set>
                                    <p:animEffect transition="in" filter="box(in)">
                                      <p:cBhvr>
                                        <p:cTn id="21" dur="20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7625" y="0"/>
            <a:ext cx="12239625" cy="6985635"/>
          </a:xfrm>
          <a:prstGeom prst="rect">
            <a:avLst/>
          </a:prstGeom>
          <a:noFill/>
        </p:spPr>
        <p:txBody>
          <a:bodyPr wrap="square" rtlCol="0">
            <a:spAutoFit/>
          </a:bodyPr>
          <a:p>
            <a:r>
              <a:rPr lang="zh-CN" altLang="en-US" sz="3200">
                <a:solidFill>
                  <a:srgbClr val="0000CC"/>
                </a:solidFill>
                <a:latin typeface="Times New Roman" panose="02020603050405020304" pitchFamily="18" charset="0"/>
                <a:cs typeface="Times New Roman" panose="02020603050405020304" pitchFamily="18" charset="0"/>
                <a:sym typeface="+mn-ea"/>
              </a:rPr>
              <a:t>场景二</a:t>
            </a:r>
            <a:r>
              <a:rPr lang="en-US" altLang="zh-CN" sz="3200">
                <a:solidFill>
                  <a:srgbClr val="0000CC"/>
                </a:solidFill>
                <a:latin typeface="Times New Roman" panose="02020603050405020304" pitchFamily="18" charset="0"/>
                <a:cs typeface="Times New Roman" panose="02020603050405020304" pitchFamily="18" charset="0"/>
                <a:sym typeface="+mn-ea"/>
              </a:rPr>
              <a:t> </a:t>
            </a:r>
            <a:r>
              <a:rPr lang="zh-CN" altLang="en-US" sz="3200">
                <a:solidFill>
                  <a:srgbClr val="0000CC"/>
                </a:solidFill>
                <a:latin typeface="Times New Roman" panose="02020603050405020304" pitchFamily="18" charset="0"/>
                <a:cs typeface="Times New Roman" panose="02020603050405020304" pitchFamily="18" charset="0"/>
                <a:sym typeface="+mn-ea"/>
              </a:rPr>
              <a:t>告别</a:t>
            </a:r>
            <a:endParaRPr lang="zh-CN" altLang="en-US" sz="3200">
              <a:solidFill>
                <a:srgbClr val="0000CC"/>
              </a:solidFill>
              <a:latin typeface="Times New Roman" panose="02020603050405020304" pitchFamily="18" charset="0"/>
              <a:cs typeface="Times New Roman" panose="02020603050405020304" pitchFamily="18" charset="0"/>
            </a:endParaRPr>
          </a:p>
          <a:p>
            <a:r>
              <a:rPr lang="zh-CN" altLang="en-US" sz="3200">
                <a:latin typeface="Times New Roman" panose="02020603050405020304" pitchFamily="18" charset="0"/>
                <a:cs typeface="Times New Roman" panose="02020603050405020304" pitchFamily="18" charset="0"/>
                <a:sym typeface="+mn-ea"/>
              </a:rPr>
              <a:t>“夫人,再见!祝您度过一个愉快的夜晚!在她出来之前两名男子为她祝福。</a:t>
            </a:r>
            <a:endParaRPr lang="zh-CN" altLang="en-US" sz="3200">
              <a:latin typeface="Times New Roman" panose="02020603050405020304" pitchFamily="18" charset="0"/>
              <a:cs typeface="Times New Roman" panose="02020603050405020304" pitchFamily="18" charset="0"/>
            </a:endParaRPr>
          </a:p>
          <a:p>
            <a:r>
              <a:rPr lang="zh-CN" altLang="en-US" sz="3200">
                <a:latin typeface="Times New Roman" panose="02020603050405020304" pitchFamily="18" charset="0"/>
                <a:cs typeface="Times New Roman" panose="02020603050405020304" pitchFamily="18" charset="0"/>
              </a:rPr>
              <a:t>"Madam, goodbye! </a:t>
            </a:r>
            <a:r>
              <a:rPr lang="en-US" altLang="zh-CN" sz="3200">
                <a:latin typeface="Times New Roman" panose="02020603050405020304" pitchFamily="18" charset="0"/>
                <a:cs typeface="Times New Roman" panose="02020603050405020304" pitchFamily="18" charset="0"/>
              </a:rPr>
              <a:t>W</a:t>
            </a:r>
            <a:r>
              <a:rPr lang="zh-CN" altLang="en-US" sz="3200">
                <a:latin typeface="Times New Roman" panose="02020603050405020304" pitchFamily="18" charset="0"/>
                <a:cs typeface="Times New Roman" panose="02020603050405020304" pitchFamily="18" charset="0"/>
              </a:rPr>
              <a:t>ish you a pleasant evening! "</a:t>
            </a:r>
            <a:r>
              <a:rPr lang="zh-CN" altLang="en-US" sz="3200">
                <a:solidFill>
                  <a:srgbClr val="FF0000"/>
                </a:solidFill>
                <a:latin typeface="Times New Roman" panose="02020603050405020304" pitchFamily="18" charset="0"/>
                <a:cs typeface="Times New Roman" panose="02020603050405020304" pitchFamily="18" charset="0"/>
              </a:rPr>
              <a:t>Before she stepped out, two men delivered their blessing</a:t>
            </a:r>
            <a:r>
              <a:rPr lang="zh-CN" altLang="en-US" sz="3200">
                <a:latin typeface="Times New Roman" panose="02020603050405020304" pitchFamily="18" charset="0"/>
                <a:cs typeface="Times New Roman" panose="02020603050405020304" pitchFamily="18" charset="0"/>
              </a:rPr>
              <a:t>.</a:t>
            </a:r>
            <a:endParaRPr lang="zh-CN" altLang="en-US" sz="3200">
              <a:latin typeface="Times New Roman" panose="02020603050405020304" pitchFamily="18" charset="0"/>
              <a:cs typeface="Times New Roman" panose="02020603050405020304" pitchFamily="18" charset="0"/>
            </a:endParaRPr>
          </a:p>
          <a:p>
            <a:r>
              <a:rPr lang="zh-CN" altLang="en-US" sz="3200">
                <a:latin typeface="Times New Roman" panose="02020603050405020304" pitchFamily="18" charset="0"/>
                <a:cs typeface="Times New Roman" panose="02020603050405020304" pitchFamily="18" charset="0"/>
              </a:rPr>
              <a:t> </a:t>
            </a:r>
            <a:r>
              <a:rPr lang="zh-CN" altLang="en-US" sz="3200">
                <a:latin typeface="Times New Roman" panose="02020603050405020304" pitchFamily="18" charset="0"/>
                <a:cs typeface="Times New Roman" panose="02020603050405020304" pitchFamily="18" charset="0"/>
                <a:sym typeface="+mn-ea"/>
              </a:rPr>
              <a:t>她温柔地欣赏着这些巨大的身影，微笑着向它们挥手告</a:t>
            </a:r>
            <a:endParaRPr lang="zh-CN" altLang="en-US" sz="3200">
              <a:latin typeface="Times New Roman" panose="02020603050405020304" pitchFamily="18" charset="0"/>
              <a:cs typeface="Times New Roman" panose="02020603050405020304" pitchFamily="18" charset="0"/>
            </a:endParaRPr>
          </a:p>
          <a:p>
            <a:r>
              <a:rPr lang="zh-CN" altLang="en-US" sz="3200">
                <a:solidFill>
                  <a:srgbClr val="FF0000"/>
                </a:solidFill>
                <a:latin typeface="Times New Roman" panose="02020603050405020304" pitchFamily="18" charset="0"/>
                <a:cs typeface="Times New Roman" panose="02020603050405020304" pitchFamily="18" charset="0"/>
              </a:rPr>
              <a:t>Gently appreciating</a:t>
            </a:r>
            <a:r>
              <a:rPr lang="zh-CN" altLang="en-US" sz="3200">
                <a:latin typeface="Times New Roman" panose="02020603050405020304" pitchFamily="18" charset="0"/>
                <a:cs typeface="Times New Roman" panose="02020603050405020304" pitchFamily="18" charset="0"/>
              </a:rPr>
              <a:t> the huge figures, she </a:t>
            </a:r>
            <a:r>
              <a:rPr lang="zh-CN" altLang="en-US" sz="3200">
                <a:solidFill>
                  <a:srgbClr val="FF0000"/>
                </a:solidFill>
                <a:latin typeface="Times New Roman" panose="02020603050405020304" pitchFamily="18" charset="0"/>
                <a:cs typeface="Times New Roman" panose="02020603050405020304" pitchFamily="18" charset="0"/>
              </a:rPr>
              <a:t>smiled and waved</a:t>
            </a:r>
            <a:r>
              <a:rPr lang="zh-CN" altLang="en-US" sz="3200">
                <a:latin typeface="Times New Roman" panose="02020603050405020304" pitchFamily="18" charset="0"/>
                <a:cs typeface="Times New Roman" panose="02020603050405020304" pitchFamily="18" charset="0"/>
              </a:rPr>
              <a:t> them bye. </a:t>
            </a:r>
            <a:endParaRPr lang="zh-CN" altLang="en-US" sz="3200">
              <a:latin typeface="Times New Roman" panose="02020603050405020304" pitchFamily="18" charset="0"/>
              <a:cs typeface="Times New Roman" panose="02020603050405020304" pitchFamily="18" charset="0"/>
            </a:endParaRPr>
          </a:p>
          <a:p>
            <a:r>
              <a:rPr lang="zh-CN" altLang="en-US" sz="3200">
                <a:solidFill>
                  <a:srgbClr val="0000CC"/>
                </a:solidFill>
                <a:latin typeface="Times New Roman" panose="02020603050405020304" pitchFamily="18" charset="0"/>
                <a:cs typeface="Times New Roman" panose="02020603050405020304" pitchFamily="18" charset="0"/>
              </a:rPr>
              <a:t>场景三：</a:t>
            </a:r>
            <a:r>
              <a:rPr lang="en-US" altLang="zh-CN" sz="3200">
                <a:solidFill>
                  <a:srgbClr val="0000CC"/>
                </a:solidFill>
                <a:latin typeface="Times New Roman" panose="02020603050405020304" pitchFamily="18" charset="0"/>
                <a:cs typeface="Times New Roman" panose="02020603050405020304" pitchFamily="18" charset="0"/>
              </a:rPr>
              <a:t> </a:t>
            </a:r>
            <a:r>
              <a:rPr lang="zh-CN" altLang="en-US" sz="3200">
                <a:solidFill>
                  <a:srgbClr val="0000CC"/>
                </a:solidFill>
                <a:latin typeface="Times New Roman" panose="02020603050405020304" pitchFamily="18" charset="0"/>
                <a:cs typeface="Times New Roman" panose="02020603050405020304" pitchFamily="18" charset="0"/>
              </a:rPr>
              <a:t>反思</a:t>
            </a:r>
            <a:endParaRPr lang="zh-CN" altLang="en-US" sz="3200">
              <a:solidFill>
                <a:srgbClr val="0000CC"/>
              </a:solidFill>
              <a:latin typeface="Times New Roman" panose="02020603050405020304" pitchFamily="18" charset="0"/>
              <a:cs typeface="Times New Roman" panose="02020603050405020304" pitchFamily="18" charset="0"/>
            </a:endParaRPr>
          </a:p>
          <a:p>
            <a:r>
              <a:rPr lang="zh-CN" altLang="en-US" sz="3200">
                <a:solidFill>
                  <a:schemeClr val="tx1"/>
                </a:solidFill>
                <a:latin typeface="Times New Roman" panose="02020603050405020304" pitchFamily="18" charset="0"/>
                <a:cs typeface="Times New Roman" panose="02020603050405020304" pitchFamily="18" charset="0"/>
                <a:sym typeface="+mn-ea"/>
              </a:rPr>
              <a:t>晚餐前的这段不可思议的经历教会了她，永远不要以貌取人，对不认识的人怀有最大的善意。</a:t>
            </a:r>
            <a:endParaRPr lang="zh-CN" altLang="en-US" sz="3200">
              <a:solidFill>
                <a:schemeClr val="tx1"/>
              </a:solidFill>
              <a:latin typeface="Times New Roman" panose="02020603050405020304" pitchFamily="18" charset="0"/>
              <a:cs typeface="Times New Roman" panose="02020603050405020304" pitchFamily="18" charset="0"/>
            </a:endParaRPr>
          </a:p>
          <a:p>
            <a:r>
              <a:rPr lang="zh-CN" altLang="en-US" sz="3200">
                <a:solidFill>
                  <a:schemeClr val="tx1"/>
                </a:solidFill>
                <a:latin typeface="Times New Roman" panose="02020603050405020304" pitchFamily="18" charset="0"/>
                <a:cs typeface="Times New Roman" panose="02020603050405020304" pitchFamily="18" charset="0"/>
              </a:rPr>
              <a:t>The incredible experience before her dinner taught her that </a:t>
            </a:r>
            <a:r>
              <a:rPr lang="zh-CN" altLang="en-US" sz="3200">
                <a:solidFill>
                  <a:srgbClr val="0000CC"/>
                </a:solidFill>
                <a:latin typeface="Times New Roman" panose="02020603050405020304" pitchFamily="18" charset="0"/>
                <a:cs typeface="Times New Roman" panose="02020603050405020304" pitchFamily="18" charset="0"/>
              </a:rPr>
              <a:t>never judge one person depending on his appearance and extend/show the biggest kindness to people unknown. </a:t>
            </a:r>
            <a:endParaRPr lang="zh-CN" altLang="en-US" sz="3200">
              <a:solidFill>
                <a:srgbClr val="0000CC"/>
              </a:solidFill>
              <a:latin typeface="Times New Roman" panose="02020603050405020304" pitchFamily="18" charset="0"/>
              <a:cs typeface="Times New Roman" panose="02020603050405020304" pitchFamily="18" charset="0"/>
            </a:endParaRPr>
          </a:p>
          <a:p>
            <a:endParaRPr lang="zh-CN" altLang="en-US" sz="320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 calcmode="lin" valueType="num">
                                      <p:cBhvr>
                                        <p:cTn id="7" dur="1000" fill="hold"/>
                                        <p:tgtEl>
                                          <p:spTgt spid="4">
                                            <p:txEl>
                                              <p:pRg st="2" end="2"/>
                                            </p:txEl>
                                          </p:spTgt>
                                        </p:tgtEl>
                                        <p:attrNameLst>
                                          <p:attrName>ppt_x</p:attrName>
                                        </p:attrNameLst>
                                      </p:cBhvr>
                                      <p:tavLst>
                                        <p:tav tm="0">
                                          <p:val>
                                            <p:strVal val="#ppt_x-.2"/>
                                          </p:val>
                                        </p:tav>
                                        <p:tav tm="100000">
                                          <p:val>
                                            <p:strVal val="#ppt_x"/>
                                          </p:val>
                                        </p:tav>
                                      </p:tavLst>
                                    </p:anim>
                                    <p:anim calcmode="lin" valueType="num">
                                      <p:cBhvr>
                                        <p:cTn id="8" dur="1000" fill="hold"/>
                                        <p:tgtEl>
                                          <p:spTgt spid="4">
                                            <p:txEl>
                                              <p:pRg st="2" end="2"/>
                                            </p:txEl>
                                          </p:spTgt>
                                        </p:tgtEl>
                                        <p:attrNameLst>
                                          <p:attrName>ppt_y</p:attrName>
                                        </p:attrNameLst>
                                      </p:cBhvr>
                                      <p:tavLst>
                                        <p:tav tm="0">
                                          <p:val>
                                            <p:strVal val="#ppt_y"/>
                                          </p:val>
                                        </p:tav>
                                        <p:tav tm="100000">
                                          <p:val>
                                            <p:strVal val="#ppt_y"/>
                                          </p:val>
                                        </p:tav>
                                      </p:tavLst>
                                    </p:anim>
                                    <p:animEffect transition="in" filter="wipe(right)" prLst="gradientSize: 0.1">
                                      <p:cBhvr>
                                        <p:cTn id="9" dur="1000"/>
                                        <p:tgtEl>
                                          <p:spTgt spid="4">
                                            <p:txEl>
                                              <p:pRg st="2" end="2"/>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4" presetClass="entr" presetSubtype="16" fill="hold" nodeType="clickEffect">
                                  <p:stCondLst>
                                    <p:cond delay="0"/>
                                  </p:stCondLst>
                                  <p:childTnLst>
                                    <p:set>
                                      <p:cBhvr>
                                        <p:cTn id="13" dur="1" fill="hold">
                                          <p:stCondLst>
                                            <p:cond delay="0"/>
                                          </p:stCondLst>
                                        </p:cTn>
                                        <p:tgtEl>
                                          <p:spTgt spid="4">
                                            <p:txEl>
                                              <p:pRg st="4" end="4"/>
                                            </p:txEl>
                                          </p:spTgt>
                                        </p:tgtEl>
                                        <p:attrNameLst>
                                          <p:attrName>style.visibility</p:attrName>
                                        </p:attrNameLst>
                                      </p:cBhvr>
                                      <p:to>
                                        <p:strVal val="visible"/>
                                      </p:to>
                                    </p:set>
                                    <p:animEffect transition="in" filter="box(in)">
                                      <p:cBhvr>
                                        <p:cTn id="14" dur="2000"/>
                                        <p:tgtEl>
                                          <p:spTgt spid="4">
                                            <p:txEl>
                                              <p:pRg st="4" end="4"/>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animEffect transition="in" filter="box(in)">
                                      <p:cBhvr>
                                        <p:cTn id="19" dur="20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7774" y="764503"/>
            <a:ext cx="12056596" cy="5692775"/>
          </a:xfrm>
          <a:prstGeom prst="rect">
            <a:avLst/>
          </a:prstGeom>
          <a:noFill/>
        </p:spPr>
        <p:txBody>
          <a:bodyPr wrap="square" rtlCol="0">
            <a:spAutoFit/>
          </a:bodyPr>
          <a:lstStyle/>
          <a:p>
            <a:pPr algn="just" fontAlgn="auto">
              <a:lnSpc>
                <a:spcPct val="150000"/>
              </a:lnSpc>
            </a:pPr>
            <a:r>
              <a:rPr lang="en-US" altLang="zh-CN" sz="2800" b="1" i="1" dirty="0">
                <a:latin typeface="Times New Roman" panose="02020603050405020304" pitchFamily="18" charset="0"/>
                <a:cs typeface="Times New Roman" panose="02020603050405020304" pitchFamily="18" charset="0"/>
                <a:sym typeface="+mn-ea"/>
              </a:rPr>
              <a:t>  </a:t>
            </a:r>
            <a:r>
              <a:rPr lang="en-US" altLang="zh-CN" sz="2800" b="1" i="1" u="sng" dirty="0">
                <a:latin typeface="Times New Roman" panose="02020603050405020304" pitchFamily="18" charset="0"/>
                <a:cs typeface="Times New Roman" panose="02020603050405020304" pitchFamily="18" charset="0"/>
                <a:sym typeface="+mn-ea"/>
              </a:rPr>
              <a:t>Then, the lift arrived at her floor</a:t>
            </a:r>
            <a:r>
              <a:rPr lang="en-US" altLang="zh-CN" sz="2800" b="1" i="1" dirty="0">
                <a:latin typeface="Times New Roman" panose="02020603050405020304" pitchFamily="18" charset="0"/>
                <a:cs typeface="Times New Roman" panose="02020603050405020304" pitchFamily="18" charset="0"/>
                <a:sym typeface="+mn-ea"/>
              </a:rPr>
              <a:t>. </a:t>
            </a:r>
            <a:r>
              <a:rPr lang="en-US" altLang="zh-CN" sz="2800" b="1" i="1" dirty="0" smtClean="0">
                <a:solidFill>
                  <a:srgbClr val="FF00FF"/>
                </a:solidFill>
                <a:latin typeface="Times New Roman" panose="02020603050405020304" pitchFamily="18" charset="0"/>
                <a:cs typeface="Times New Roman" panose="02020603050405020304" pitchFamily="18" charset="0"/>
                <a:sym typeface="+mn-ea"/>
              </a:rPr>
              <a:t>Saying goodbye shyly, she </a:t>
            </a:r>
            <a:r>
              <a:rPr lang="en-US" altLang="zh-CN" sz="2800" b="1" i="1" u="sng" dirty="0" smtClean="0">
                <a:solidFill>
                  <a:srgbClr val="FF00FF"/>
                </a:solidFill>
                <a:latin typeface="Times New Roman" panose="02020603050405020304" pitchFamily="18" charset="0"/>
                <a:cs typeface="Times New Roman" panose="02020603050405020304" pitchFamily="18" charset="0"/>
                <a:sym typeface="+mn-ea"/>
              </a:rPr>
              <a:t>stepped</a:t>
            </a:r>
            <a:r>
              <a:rPr lang="en-US" altLang="zh-CN" sz="2800" b="1" i="1" dirty="0" smtClean="0">
                <a:solidFill>
                  <a:srgbClr val="FF00FF"/>
                </a:solidFill>
                <a:latin typeface="Times New Roman" panose="02020603050405020304" pitchFamily="18" charset="0"/>
                <a:cs typeface="Times New Roman" panose="02020603050405020304" pitchFamily="18" charset="0"/>
                <a:sym typeface="+mn-ea"/>
              </a:rPr>
              <a:t> out of the lift hurriedly. She let out a sigh of relief, rushed into her room and threw herself onto the bed. Scooping up the coins, she couldn’t help roaring with laughter</a:t>
            </a:r>
            <a:r>
              <a:rPr lang="en-US" altLang="zh-CN" sz="2800" b="1" i="1" dirty="0" smtClean="0">
                <a:latin typeface="Times New Roman" panose="02020603050405020304" pitchFamily="18" charset="0"/>
                <a:cs typeface="Times New Roman" panose="02020603050405020304" pitchFamily="18" charset="0"/>
                <a:sym typeface="+mn-ea"/>
              </a:rPr>
              <a:t>. </a:t>
            </a:r>
            <a:r>
              <a:rPr lang="en-US" altLang="zh-CN" sz="2800" b="1" i="1" dirty="0" smtClean="0">
                <a:solidFill>
                  <a:srgbClr val="0000CC"/>
                </a:solidFill>
                <a:latin typeface="Times New Roman" panose="02020603050405020304" pitchFamily="18" charset="0"/>
                <a:cs typeface="Times New Roman" panose="02020603050405020304" pitchFamily="18" charset="0"/>
                <a:sym typeface="+mn-ea"/>
              </a:rPr>
              <a:t>After a while, she sprang out of bed and rushed downstairs for </a:t>
            </a:r>
            <a:r>
              <a:rPr lang="en-US" altLang="zh-CN" sz="2800" b="1" i="1" u="sng" dirty="0" smtClean="0">
                <a:solidFill>
                  <a:srgbClr val="0000CC"/>
                </a:solidFill>
                <a:latin typeface="Times New Roman" panose="02020603050405020304" pitchFamily="18" charset="0"/>
                <a:cs typeface="Times New Roman" panose="02020603050405020304" pitchFamily="18" charset="0"/>
                <a:sym typeface="+mn-ea"/>
              </a:rPr>
              <a:t>dinner</a:t>
            </a:r>
            <a:r>
              <a:rPr lang="en-US" altLang="zh-CN" sz="2800" b="1" i="1" dirty="0" smtClean="0">
                <a:solidFill>
                  <a:srgbClr val="0000CC"/>
                </a:solidFill>
                <a:latin typeface="Times New Roman" panose="02020603050405020304" pitchFamily="18" charset="0"/>
                <a:cs typeface="Times New Roman" panose="02020603050405020304" pitchFamily="18" charset="0"/>
                <a:sym typeface="+mn-ea"/>
              </a:rPr>
              <a:t>. Over dinner, she shared the whole event with her husband, who </a:t>
            </a:r>
            <a:r>
              <a:rPr lang="en-US" altLang="zh-CN" sz="2800" b="1" i="1" u="sng" dirty="0" smtClean="0">
                <a:solidFill>
                  <a:srgbClr val="0000CC"/>
                </a:solidFill>
                <a:latin typeface="Times New Roman" panose="02020603050405020304" pitchFamily="18" charset="0"/>
                <a:cs typeface="Times New Roman" panose="02020603050405020304" pitchFamily="18" charset="0"/>
                <a:sym typeface="+mn-ea"/>
              </a:rPr>
              <a:t>laughed</a:t>
            </a:r>
            <a:r>
              <a:rPr lang="en-US" altLang="zh-CN" sz="2800" b="1" i="1" dirty="0" smtClean="0">
                <a:solidFill>
                  <a:srgbClr val="0000CC"/>
                </a:solidFill>
                <a:latin typeface="Times New Roman" panose="02020603050405020304" pitchFamily="18" charset="0"/>
                <a:cs typeface="Times New Roman" panose="02020603050405020304" pitchFamily="18" charset="0"/>
                <a:sym typeface="+mn-ea"/>
              </a:rPr>
              <a:t> a lot and joked that the woman would never forget what “</a:t>
            </a:r>
            <a:r>
              <a:rPr lang="en-US" altLang="zh-CN" sz="2800" b="1" i="1" u="sng" dirty="0" smtClean="0">
                <a:solidFill>
                  <a:srgbClr val="0000CC"/>
                </a:solidFill>
                <a:latin typeface="Times New Roman" panose="02020603050405020304" pitchFamily="18" charset="0"/>
                <a:cs typeface="Times New Roman" panose="02020603050405020304" pitchFamily="18" charset="0"/>
                <a:sym typeface="+mn-ea"/>
              </a:rPr>
              <a:t>hit</a:t>
            </a:r>
            <a:r>
              <a:rPr lang="en-US" altLang="zh-CN" sz="2800" b="1" i="1" dirty="0" smtClean="0">
                <a:solidFill>
                  <a:srgbClr val="0000CC"/>
                </a:solidFill>
                <a:latin typeface="Times New Roman" panose="02020603050405020304" pitchFamily="18" charset="0"/>
                <a:cs typeface="Times New Roman" panose="02020603050405020304" pitchFamily="18" charset="0"/>
                <a:sym typeface="+mn-ea"/>
              </a:rPr>
              <a:t> the floor” meant and</a:t>
            </a:r>
            <a:r>
              <a:rPr lang="en-US" altLang="zh-CN" sz="2800" b="1" i="1" dirty="0" smtClean="0">
                <a:latin typeface="Times New Roman" panose="02020603050405020304" pitchFamily="18" charset="0"/>
                <a:cs typeface="Times New Roman" panose="02020603050405020304" pitchFamily="18" charset="0"/>
                <a:sym typeface="+mn-ea"/>
              </a:rPr>
              <a:t> </a:t>
            </a:r>
            <a:r>
              <a:rPr lang="en-US" altLang="zh-CN" sz="2800" b="1" i="1" dirty="0" smtClean="0">
                <a:solidFill>
                  <a:srgbClr val="FF0000"/>
                </a:solidFill>
                <a:latin typeface="Times New Roman" panose="02020603050405020304" pitchFamily="18" charset="0"/>
                <a:cs typeface="Times New Roman" panose="02020603050405020304" pitchFamily="18" charset="0"/>
                <a:sym typeface="+mn-ea"/>
              </a:rPr>
              <a:t>never judge a book by its cover.  What an amusing and unforgettable experience! </a:t>
            </a:r>
            <a:endParaRPr lang="en-US" altLang="zh-CN" sz="2800" b="1" i="1" dirty="0" smtClean="0">
              <a:solidFill>
                <a:srgbClr val="FF0000"/>
              </a:solidFill>
              <a:latin typeface="Times New Roman" panose="02020603050405020304" pitchFamily="18" charset="0"/>
              <a:cs typeface="Times New Roman" panose="02020603050405020304" pitchFamily="18" charset="0"/>
              <a:sym typeface="+mn-ea"/>
            </a:endParaRPr>
          </a:p>
          <a:p>
            <a:pPr algn="just" fontAlgn="auto">
              <a:lnSpc>
                <a:spcPct val="150000"/>
              </a:lnSpc>
            </a:pPr>
            <a:endParaRPr lang="en-US" altLang="zh-CN" sz="2800" b="1" i="1" dirty="0" smtClean="0">
              <a:latin typeface="Times New Roman" panose="02020603050405020304" pitchFamily="18" charset="0"/>
              <a:cs typeface="Times New Roman" panose="02020603050405020304" pitchFamily="18" charset="0"/>
              <a:sym typeface="+mn-ea"/>
            </a:endParaRPr>
          </a:p>
          <a:p>
            <a:r>
              <a:rPr lang="en-US" altLang="zh-CN" sz="2800" b="1" i="1" dirty="0" smtClean="0">
                <a:latin typeface="Times New Roman" panose="02020603050405020304" pitchFamily="18" charset="0"/>
                <a:cs typeface="Times New Roman" panose="02020603050405020304" pitchFamily="18" charset="0"/>
                <a:sym typeface="+mn-ea"/>
              </a:rPr>
              <a:t> </a:t>
            </a:r>
            <a:endParaRPr lang="zh-CN" altLang="en-US" sz="28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6035" y="188595"/>
            <a:ext cx="12243435" cy="4030980"/>
          </a:xfrm>
          <a:prstGeom prst="rect">
            <a:avLst/>
          </a:prstGeom>
          <a:noFill/>
        </p:spPr>
        <p:txBody>
          <a:bodyPr wrap="square" rtlCol="0">
            <a:spAutoFit/>
          </a:bodyPr>
          <a:p>
            <a:r>
              <a:rPr lang="en-US" altLang="zh-CN" sz="3200"/>
              <a:t>  </a:t>
            </a:r>
            <a:r>
              <a:rPr lang="zh-CN" altLang="en-US" sz="3200"/>
              <a:t>As she</a:t>
            </a:r>
            <a:r>
              <a:rPr lang="zh-CN" altLang="en-US" sz="3200">
                <a:solidFill>
                  <a:srgbClr val="FF0000"/>
                </a:solidFill>
              </a:rPr>
              <a:t> slipped into</a:t>
            </a:r>
            <a:r>
              <a:rPr lang="zh-CN" altLang="en-US" sz="3200"/>
              <a:t> her room she could </a:t>
            </a:r>
            <a:r>
              <a:rPr lang="zh-CN" altLang="en-US" sz="3200">
                <a:solidFill>
                  <a:srgbClr val="FF0000"/>
                </a:solidFill>
              </a:rPr>
              <a:t>hear them roaring with laughte</a:t>
            </a:r>
            <a:r>
              <a:rPr lang="zh-CN" altLang="en-US" sz="3200"/>
              <a:t>r while they walked back to the elevator. The woman </a:t>
            </a:r>
            <a:r>
              <a:rPr lang="zh-CN" altLang="en-US" sz="3200">
                <a:solidFill>
                  <a:srgbClr val="FF0000"/>
                </a:solidFill>
              </a:rPr>
              <a:t>brushed herself off</a:t>
            </a:r>
            <a:r>
              <a:rPr lang="zh-CN" altLang="en-US" sz="3200"/>
              <a:t>. She </a:t>
            </a:r>
            <a:r>
              <a:rPr lang="zh-CN" altLang="en-US" sz="3200">
                <a:solidFill>
                  <a:srgbClr val="FF0000"/>
                </a:solidFill>
              </a:rPr>
              <a:t>pulled herself together</a:t>
            </a:r>
            <a:r>
              <a:rPr lang="zh-CN" altLang="en-US" sz="3200"/>
              <a:t> and went downstairs for dinner with her husband.</a:t>
            </a:r>
            <a:endParaRPr lang="zh-CN" altLang="en-US" sz="3200"/>
          </a:p>
          <a:p>
            <a:r>
              <a:rPr lang="en-US" altLang="zh-CN" sz="3200"/>
              <a:t>  </a:t>
            </a:r>
            <a:r>
              <a:rPr lang="zh-CN" altLang="en-US" sz="3200"/>
              <a:t>The next morning flowers were delivered to her room---a dozen roses. Attached to EACH rose was a crisp one hundred dollar bill. The card said: “Thanks for the best laugh we’ve had in years.” It was signed, Eddie Murphy &amp; Michael Jordan.</a:t>
            </a:r>
            <a:endParaRPr lang="zh-CN" altLang="en-US" sz="32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矩形 5"/>
          <p:cNvSpPr/>
          <p:nvPr/>
        </p:nvSpPr>
        <p:spPr>
          <a:xfrm>
            <a:off x="263525" y="476885"/>
            <a:ext cx="7398385" cy="521970"/>
          </a:xfrm>
          <a:prstGeom prst="rect">
            <a:avLst/>
          </a:prstGeom>
          <a:solidFill>
            <a:srgbClr val="0000CC"/>
          </a:solidFill>
        </p:spPr>
        <p:txBody>
          <a:bodyPr wrap="square">
            <a:spAutoFit/>
          </a:bodyPr>
          <a:p>
            <a:pPr algn="just"/>
            <a:r>
              <a:rPr lang="en-US" altLang="zh-CN" sz="2400" b="1" i="1" dirty="0" smtClean="0">
                <a:solidFill>
                  <a:schemeClr val="bg1"/>
                </a:solidFill>
                <a:latin typeface="Times New Roman" panose="02020603050405020304" pitchFamily="18" charset="0"/>
                <a:cs typeface="Times New Roman" panose="02020603050405020304" pitchFamily="18" charset="0"/>
              </a:rPr>
              <a:t> </a:t>
            </a:r>
            <a:r>
              <a:rPr lang="zh-CN" altLang="en-US" sz="2800" b="1" i="1" dirty="0" smtClean="0">
                <a:solidFill>
                  <a:srgbClr val="FFFF00"/>
                </a:solidFill>
                <a:latin typeface="Times New Roman" panose="02020603050405020304" pitchFamily="18" charset="0"/>
                <a:cs typeface="Times New Roman" panose="02020603050405020304" pitchFamily="18" charset="0"/>
              </a:rPr>
              <a:t>未读懂文章，描写女主人公一直害怕到底。</a:t>
            </a:r>
            <a:endParaRPr lang="zh-CN" altLang="zh-CN" sz="2800" b="1" dirty="0">
              <a:solidFill>
                <a:srgbClr val="FFFF00"/>
              </a:solidFill>
              <a:latin typeface="Times New Roman" panose="02020603050405020304" pitchFamily="18" charset="0"/>
              <a:cs typeface="Times New Roman" panose="02020603050405020304" pitchFamily="18" charset="0"/>
            </a:endParaRPr>
          </a:p>
        </p:txBody>
      </p:sp>
      <p:sp>
        <p:nvSpPr>
          <p:cNvPr id="7" name="矩形 6"/>
          <p:cNvSpPr/>
          <p:nvPr/>
        </p:nvSpPr>
        <p:spPr>
          <a:xfrm>
            <a:off x="263525" y="1412875"/>
            <a:ext cx="10887075" cy="521970"/>
          </a:xfrm>
          <a:prstGeom prst="rect">
            <a:avLst/>
          </a:prstGeom>
          <a:solidFill>
            <a:srgbClr val="0000CC"/>
          </a:solidFill>
        </p:spPr>
        <p:txBody>
          <a:bodyPr wrap="square">
            <a:spAutoFit/>
          </a:bodyPr>
          <a:p>
            <a:pPr algn="just"/>
            <a:r>
              <a:rPr lang="zh-CN" altLang="en-US" sz="2800" b="1" i="1" dirty="0" smtClean="0">
                <a:solidFill>
                  <a:srgbClr val="FFFF00"/>
                </a:solidFill>
                <a:latin typeface="Times New Roman" panose="02020603050405020304" pitchFamily="18" charset="0"/>
                <a:cs typeface="Times New Roman" panose="02020603050405020304" pitchFamily="18" charset="0"/>
              </a:rPr>
              <a:t>未读懂前文</a:t>
            </a:r>
            <a:r>
              <a:rPr lang="en-US" altLang="zh-CN" sz="2800" b="1" i="1" dirty="0" smtClean="0">
                <a:solidFill>
                  <a:srgbClr val="FFFF00"/>
                </a:solidFill>
                <a:latin typeface="Times New Roman" panose="02020603050405020304" pitchFamily="18" charset="0"/>
                <a:cs typeface="Times New Roman" panose="02020603050405020304" pitchFamily="18" charset="0"/>
              </a:rPr>
              <a:t>,</a:t>
            </a:r>
            <a:r>
              <a:rPr lang="zh-CN" altLang="en-US" sz="2800" b="1" i="1" dirty="0" smtClean="0">
                <a:solidFill>
                  <a:srgbClr val="FFFF00"/>
                </a:solidFill>
                <a:latin typeface="Times New Roman" panose="02020603050405020304" pitchFamily="18" charset="0"/>
                <a:cs typeface="Times New Roman" panose="02020603050405020304" pitchFamily="18" charset="0"/>
              </a:rPr>
              <a:t>写成女主人公没有及时出电梯或开始捡硬币。</a:t>
            </a:r>
            <a:endParaRPr lang="zh-CN" altLang="zh-CN" sz="2800" b="1" dirty="0">
              <a:solidFill>
                <a:srgbClr val="FFFF00"/>
              </a:solidFill>
              <a:latin typeface="Times New Roman" panose="02020603050405020304" pitchFamily="18" charset="0"/>
              <a:cs typeface="Times New Roman" panose="02020603050405020304" pitchFamily="18" charset="0"/>
            </a:endParaRPr>
          </a:p>
        </p:txBody>
      </p:sp>
      <p:sp>
        <p:nvSpPr>
          <p:cNvPr id="4" name="矩形 3"/>
          <p:cNvSpPr/>
          <p:nvPr/>
        </p:nvSpPr>
        <p:spPr>
          <a:xfrm>
            <a:off x="191135" y="2564765"/>
            <a:ext cx="11523980" cy="521970"/>
          </a:xfrm>
          <a:prstGeom prst="rect">
            <a:avLst/>
          </a:prstGeom>
          <a:solidFill>
            <a:srgbClr val="0000CC"/>
          </a:solidFill>
        </p:spPr>
        <p:txBody>
          <a:bodyPr wrap="square">
            <a:spAutoFit/>
          </a:bodyPr>
          <a:p>
            <a:pPr algn="just"/>
            <a:r>
              <a:rPr lang="zh-CN" altLang="en-US" sz="2800" b="1" i="1" dirty="0" smtClean="0">
                <a:solidFill>
                  <a:srgbClr val="FFFF00"/>
                </a:solidFill>
                <a:latin typeface="Times New Roman" panose="02020603050405020304" pitchFamily="18" charset="0"/>
                <a:cs typeface="Times New Roman" panose="02020603050405020304" pitchFamily="18" charset="0"/>
              </a:rPr>
              <a:t>主题</a:t>
            </a:r>
            <a:r>
              <a:rPr lang="zh-CN" altLang="en-US" sz="2800" b="1" i="1" dirty="0" smtClean="0">
                <a:solidFill>
                  <a:srgbClr val="FFFF00"/>
                </a:solidFill>
                <a:latin typeface="Times New Roman" panose="02020603050405020304" pitchFamily="18" charset="0"/>
                <a:cs typeface="Times New Roman" panose="02020603050405020304" pitchFamily="18" charset="0"/>
              </a:rPr>
              <a:t>过度解读，以邀请两位男士吃饭，并成了好朋友结尾。</a:t>
            </a:r>
            <a:endParaRPr lang="zh-CN" altLang="zh-CN" sz="2800" b="1" dirty="0">
              <a:solidFill>
                <a:srgbClr val="FFFF0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strVal val="#ppt_w*0.70"/>
                                          </p:val>
                                        </p:tav>
                                        <p:tav tm="100000">
                                          <p:val>
                                            <p:strVal val="#ppt_w"/>
                                          </p:val>
                                        </p:tav>
                                      </p:tavLst>
                                    </p:anim>
                                    <p:anim calcmode="lin" valueType="num">
                                      <p:cBhvr>
                                        <p:cTn id="13" dur="1000" fill="hold"/>
                                        <p:tgtEl>
                                          <p:spTgt spid="4"/>
                                        </p:tgtEl>
                                        <p:attrNameLst>
                                          <p:attrName>ppt_h</p:attrName>
                                        </p:attrNameLst>
                                      </p:cBhvr>
                                      <p:tavLst>
                                        <p:tav tm="0">
                                          <p:val>
                                            <p:strVal val="#ppt_h"/>
                                          </p:val>
                                        </p:tav>
                                        <p:tav tm="100000">
                                          <p:val>
                                            <p:strVal val="#ppt_h"/>
                                          </p:val>
                                        </p:tav>
                                      </p:tavLst>
                                    </p:anim>
                                    <p:animEffect transition="in" filter="fade">
                                      <p:cBhvr>
                                        <p:cTn id="14"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4"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22" name="标题 30721"/>
          <p:cNvSpPr>
            <a:spLocks noGrp="1" noChangeArrowheads="1"/>
          </p:cNvSpPr>
          <p:nvPr>
            <p:ph type="title"/>
          </p:nvPr>
        </p:nvSpPr>
        <p:spPr/>
        <p:txBody>
          <a:bodyPr/>
          <a:lstStyle/>
          <a:p>
            <a:endParaRPr lang="zh-CN" altLang="en-US" smtClean="0"/>
          </a:p>
        </p:txBody>
      </p:sp>
      <p:sp>
        <p:nvSpPr>
          <p:cNvPr id="30723" name="文本占位符 30722"/>
          <p:cNvSpPr>
            <a:spLocks noGrp="1" noChangeArrowheads="1"/>
          </p:cNvSpPr>
          <p:nvPr>
            <p:ph idx="1"/>
          </p:nvPr>
        </p:nvSpPr>
        <p:spPr/>
        <p:txBody>
          <a:bodyPr/>
          <a:lstStyle/>
          <a:p>
            <a:endParaRPr lang="zh-CN" altLang="en-US" smtClean="0"/>
          </a:p>
        </p:txBody>
      </p:sp>
      <p:pic>
        <p:nvPicPr>
          <p:cNvPr id="30724" name="图片 30723" descr="dream03_1024_g5sp">
            <a:hlinkClick r:id="rId1" action="ppaction://hlinkfile"/>
          </p:cNvPr>
          <p:cNvPicPr>
            <a:picLocks noChangeAspect="1" noChangeArrowheads="1"/>
          </p:cNvPicPr>
          <p:nvPr/>
        </p:nvPicPr>
        <p:blipFill>
          <a:blip r:embed="rId2" cstate="print"/>
          <a:srcRect/>
          <a:stretch>
            <a:fillRect/>
          </a:stretch>
        </p:blipFill>
        <p:spPr bwMode="auto">
          <a:xfrm>
            <a:off x="1514475" y="44450"/>
            <a:ext cx="9658350" cy="7264400"/>
          </a:xfrm>
          <a:prstGeom prst="rect">
            <a:avLst/>
          </a:prstGeom>
          <a:noFill/>
          <a:ln w="9525">
            <a:noFill/>
            <a:miter lim="800000"/>
            <a:headEnd/>
            <a:tailEnd/>
          </a:ln>
        </p:spPr>
      </p:pic>
      <p:sp>
        <p:nvSpPr>
          <p:cNvPr id="30725" name="矩形 30724"/>
          <p:cNvSpPr>
            <a:spLocks noChangeArrowheads="1" noChangeShapeType="1" noTextEdit="1"/>
          </p:cNvSpPr>
          <p:nvPr/>
        </p:nvSpPr>
        <p:spPr bwMode="auto">
          <a:xfrm>
            <a:off x="6167438" y="3789363"/>
            <a:ext cx="3529012" cy="1346200"/>
          </a:xfrm>
          <a:prstGeom prst="rect">
            <a:avLst/>
          </a:prstGeom>
        </p:spPr>
        <p:txBody>
          <a:bodyPr wrap="none" fromWordArt="1">
            <a:prstTxWarp prst="textDoubleWave1">
              <a:avLst>
                <a:gd name="adj1" fmla="val 6500"/>
                <a:gd name="adj2" fmla="val 0"/>
              </a:avLst>
            </a:prstTxWarp>
          </a:bodyPr>
          <a:lstStyle/>
          <a:p>
            <a:pPr algn="ctr"/>
            <a:r>
              <a:rPr lang="en-US" altLang="zh-CN" sz="6600" kern="10" spc="-660" normalizeH="1">
                <a:ln w="12700">
                  <a:solidFill>
                    <a:srgbClr val="000099"/>
                  </a:solidFill>
                  <a:round/>
                </a:ln>
                <a:solidFill>
                  <a:srgbClr val="33CCFF"/>
                </a:solidFill>
                <a:effectLst>
                  <a:outerShdw dist="125724" dir="18900000" algn="ctr" rotWithShape="0">
                    <a:srgbClr val="000099"/>
                  </a:outerShdw>
                </a:effectLst>
                <a:latin typeface="Comic Sans MS" panose="030F0702030302020204"/>
              </a:rPr>
              <a:t>see you!</a:t>
            </a:r>
            <a:endParaRPr lang="zh-CN" altLang="en-US" sz="6600" kern="10" spc="-660" normalizeH="1">
              <a:ln w="12700">
                <a:solidFill>
                  <a:srgbClr val="000099"/>
                </a:solidFill>
                <a:round/>
              </a:ln>
              <a:solidFill>
                <a:srgbClr val="33CCFF"/>
              </a:solidFill>
              <a:effectLst>
                <a:outerShdw dist="125724" dir="18900000" algn="ctr" rotWithShape="0">
                  <a:srgbClr val="000099"/>
                </a:outerShdw>
              </a:effectLst>
              <a:latin typeface="Comic Sans MS" panose="030F0702030302020204"/>
            </a:endParaRPr>
          </a:p>
        </p:txBody>
      </p:sp>
    </p:spTree>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323215" y="889635"/>
            <a:ext cx="11349355" cy="5631180"/>
          </a:xfrm>
          <a:prstGeom prst="rect">
            <a:avLst/>
          </a:prstGeom>
          <a:noFill/>
          <a:ln w="9525">
            <a:noFill/>
          </a:ln>
        </p:spPr>
        <p:txBody>
          <a:bodyPr wrap="square">
            <a:spAutoFit/>
          </a:bodyPr>
          <a:lstStyle/>
          <a:p>
            <a:pPr indent="200025" algn="just"/>
            <a:r>
              <a:rPr lang="en-US" sz="2000" b="0" dirty="0">
                <a:solidFill>
                  <a:srgbClr val="000000"/>
                </a:solidFill>
                <a:latin typeface="Times New Roman" panose="02020603050405020304" pitchFamily="18" charset="0"/>
              </a:rPr>
              <a:t>On a weekend, a woman won a big bag of coins at a game machine. She took a break for dinner with her husband in the hotel dining room. But first she wanted to put the coins in her room.</a:t>
            </a:r>
            <a:endParaRPr lang="en-US" sz="2000" b="0" dirty="0">
              <a:solidFill>
                <a:srgbClr val="000000"/>
              </a:solidFill>
              <a:latin typeface="Times New Roman" panose="02020603050405020304" pitchFamily="18" charset="0"/>
            </a:endParaRPr>
          </a:p>
          <a:p>
            <a:pPr indent="200025" algn="just"/>
            <a:r>
              <a:rPr lang="en-US" sz="2000" b="0" dirty="0">
                <a:solidFill>
                  <a:srgbClr val="000000"/>
                </a:solidFill>
                <a:latin typeface="Times New Roman" panose="02020603050405020304" pitchFamily="18" charset="0"/>
              </a:rPr>
              <a:t>“I'll be right back and we'll go to eat," she told her husband. Then she carried the bag to the lift. As she was about to walk into the lift she noticed two men already aboard.</a:t>
            </a:r>
            <a:endParaRPr lang="en-US" sz="2000" b="0" dirty="0">
              <a:solidFill>
                <a:srgbClr val="000000"/>
              </a:solidFill>
              <a:latin typeface="Times New Roman" panose="02020603050405020304" pitchFamily="18" charset="0"/>
            </a:endParaRPr>
          </a:p>
          <a:p>
            <a:pPr indent="200025" algn="just"/>
            <a:r>
              <a:rPr lang="en-US" sz="2000" b="0" dirty="0">
                <a:solidFill>
                  <a:srgbClr val="000000"/>
                </a:solidFill>
                <a:latin typeface="Times New Roman" panose="02020603050405020304" pitchFamily="18" charset="0"/>
              </a:rPr>
              <a:t>Both were huge, very huge figures. The woman was scared. Her first thought was: ＂These two are going to rob me.” Her next thought was: “Don't be afraid. They look like nice gentlemen.”</a:t>
            </a:r>
            <a:endParaRPr lang="en-US" sz="2000" b="0" dirty="0">
              <a:solidFill>
                <a:srgbClr val="000000"/>
              </a:solidFill>
              <a:latin typeface="Times New Roman" panose="02020603050405020304" pitchFamily="18" charset="0"/>
            </a:endParaRPr>
          </a:p>
          <a:p>
            <a:pPr indent="200025" algn="just"/>
            <a:r>
              <a:rPr lang="en-US" sz="2000" b="0" dirty="0">
                <a:solidFill>
                  <a:srgbClr val="000000"/>
                </a:solidFill>
                <a:latin typeface="Times New Roman" panose="02020603050405020304" pitchFamily="18" charset="0"/>
              </a:rPr>
              <a:t>But fear seized her. She stood and stared at the two men. She felt anxious and ashamed. She hoped they didn't read her mind. Surely they knew her hesitation about joining them in the lift. It was all too obvious. Her face was red. She couldn't just stand there, so with an effort of will she picked up one foot and stepped forward and followed with the other foot and was on the lift. Avoiding eye contact, she turned around and faced the lift doors as they closed.</a:t>
            </a:r>
            <a:endParaRPr lang="en-US" sz="2000" b="0" dirty="0">
              <a:solidFill>
                <a:srgbClr val="000000"/>
              </a:solidFill>
              <a:latin typeface="Times New Roman" panose="02020603050405020304" pitchFamily="18" charset="0"/>
            </a:endParaRPr>
          </a:p>
          <a:p>
            <a:pPr indent="200025" algn="just"/>
            <a:r>
              <a:rPr lang="en-US" sz="2000" b="0" dirty="0">
                <a:solidFill>
                  <a:srgbClr val="000000"/>
                </a:solidFill>
                <a:latin typeface="Times New Roman" panose="02020603050405020304" pitchFamily="18" charset="0"/>
              </a:rPr>
              <a:t>A second passed, and then another second, and then another. Her fear increased! The lift didn't move. Panic consumed her. “Oh dear," she thought, “I'm about to be robbed!”</a:t>
            </a:r>
            <a:endParaRPr lang="en-US" sz="2000" b="0" dirty="0">
              <a:solidFill>
                <a:srgbClr val="000000"/>
              </a:solidFill>
              <a:latin typeface="Times New Roman" panose="02020603050405020304" pitchFamily="18" charset="0"/>
            </a:endParaRPr>
          </a:p>
          <a:p>
            <a:pPr indent="200025" algn="just"/>
            <a:r>
              <a:rPr lang="en-US" sz="2000" b="0" dirty="0">
                <a:solidFill>
                  <a:srgbClr val="000000"/>
                </a:solidFill>
                <a:latin typeface="Times New Roman" panose="02020603050405020304" pitchFamily="18" charset="0"/>
              </a:rPr>
              <a:t>Her heart sank and sweat poured. Then one of the men said, “Hit the floor.” Instinct (</a:t>
            </a:r>
            <a:r>
              <a:rPr lang="en-US" sz="2000" b="0" dirty="0" err="1">
                <a:solidFill>
                  <a:srgbClr val="000000"/>
                </a:solidFill>
                <a:latin typeface="Times New Roman" panose="02020603050405020304" pitchFamily="18" charset="0"/>
              </a:rPr>
              <a:t>本能</a:t>
            </a:r>
            <a:r>
              <a:rPr lang="en-US" sz="2000" b="0" dirty="0">
                <a:solidFill>
                  <a:srgbClr val="000000"/>
                </a:solidFill>
                <a:latin typeface="Times New Roman" panose="02020603050405020304" pitchFamily="18" charset="0"/>
              </a:rPr>
              <a:t>） told her: Do what they tell you. The bag of coins flew upwards as she threw out her arms and collapsed on the lift carpet. A shower of coins rained down on her. “Take my money and spare me," she prayed. More seconds passed.</a:t>
            </a:r>
            <a:endParaRPr lang="en-US" sz="2000" b="0" dirty="0">
              <a:solidFill>
                <a:srgbClr val="000000"/>
              </a:solidFill>
              <a:latin typeface="Times New Roman" panose="02020603050405020304" pitchFamily="18" charset="0"/>
            </a:endParaRPr>
          </a:p>
          <a:p>
            <a:pPr indent="200025" algn="just"/>
            <a:r>
              <a:rPr lang="en-US" sz="2000" b="0" dirty="0">
                <a:solidFill>
                  <a:srgbClr val="000000"/>
                </a:solidFill>
                <a:latin typeface="Times New Roman" panose="02020603050405020304" pitchFamily="18" charset="0"/>
              </a:rPr>
              <a:t>She heard one of the men say politely, "Madam, if you'll just tell us what floor you're going to, we'll push the button. "The one who said it had a little trouble getting the words out .He couldn't help laughing.  </a:t>
            </a:r>
            <a:endParaRPr lang="zh-CN" altLang="en-US" sz="2000" dirty="0"/>
          </a:p>
        </p:txBody>
      </p:sp>
      <p:sp>
        <p:nvSpPr>
          <p:cNvPr id="4" name="TextBox 3"/>
          <p:cNvSpPr txBox="1"/>
          <p:nvPr/>
        </p:nvSpPr>
        <p:spPr>
          <a:xfrm>
            <a:off x="323146" y="167303"/>
            <a:ext cx="3345180" cy="521970"/>
          </a:xfrm>
          <a:prstGeom prst="rect">
            <a:avLst/>
          </a:prstGeom>
          <a:noFill/>
          <a:ln w="50800" cmpd="sng">
            <a:solidFill>
              <a:srgbClr val="FF00FF"/>
            </a:solidFill>
            <a:prstDash val="dash"/>
          </a:ln>
        </p:spPr>
        <p:txBody>
          <a:bodyPr wrap="none" rtlCol="0">
            <a:spAutoFit/>
          </a:bodyPr>
          <a:lstStyle/>
          <a:p>
            <a:r>
              <a:rPr lang="en-US" altLang="zh-CN" sz="2800" b="1" i="1" dirty="0" smtClean="0">
                <a:latin typeface="Times New Roman" panose="02020603050405020304" pitchFamily="18" charset="0"/>
                <a:cs typeface="Times New Roman" panose="02020603050405020304" pitchFamily="18" charset="0"/>
              </a:rPr>
              <a:t>Reading for structure</a:t>
            </a:r>
            <a:endParaRPr lang="zh-CN" altLang="en-US" sz="2800" b="1" i="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1" cstate="print"/>
          <a:srcRect/>
          <a:stretch>
            <a:fillRect/>
          </a:stretch>
        </p:blipFill>
        <p:spPr bwMode="auto">
          <a:xfrm>
            <a:off x="809588" y="642918"/>
            <a:ext cx="5357850" cy="5429288"/>
          </a:xfrm>
          <a:prstGeom prst="rect">
            <a:avLst/>
          </a:prstGeom>
          <a:noFill/>
          <a:ln w="9525">
            <a:noFill/>
            <a:miter lim="800000"/>
            <a:headEnd/>
            <a:tailEnd/>
          </a:ln>
          <a:effectLst/>
        </p:spPr>
      </p:pic>
      <p:sp>
        <p:nvSpPr>
          <p:cNvPr id="5" name="TextBox 4"/>
          <p:cNvSpPr txBox="1"/>
          <p:nvPr/>
        </p:nvSpPr>
        <p:spPr>
          <a:xfrm>
            <a:off x="252095" y="70485"/>
            <a:ext cx="2605405" cy="521970"/>
          </a:xfrm>
          <a:prstGeom prst="rect">
            <a:avLst/>
          </a:prstGeom>
          <a:noFill/>
          <a:ln w="50800" cmpd="sng">
            <a:solidFill>
              <a:srgbClr val="FF00FF"/>
            </a:solidFill>
            <a:prstDash val="dash"/>
          </a:ln>
        </p:spPr>
        <p:txBody>
          <a:bodyPr wrap="square" rtlCol="0">
            <a:spAutoFit/>
          </a:bodyPr>
          <a:lstStyle/>
          <a:p>
            <a:r>
              <a:rPr lang="en-US" altLang="zh-CN" sz="2800" b="1" i="1" dirty="0" smtClean="0">
                <a:latin typeface="Times New Roman" panose="02020603050405020304" pitchFamily="18" charset="0"/>
                <a:cs typeface="Times New Roman" panose="02020603050405020304" pitchFamily="18" charset="0"/>
              </a:rPr>
              <a:t> </a:t>
            </a:r>
            <a:r>
              <a:rPr lang="zh-CN" altLang="en-US" sz="2800" b="1" i="1" dirty="0" smtClean="0">
                <a:latin typeface="Times New Roman" panose="02020603050405020304" pitchFamily="18" charset="0"/>
                <a:cs typeface="Times New Roman" panose="02020603050405020304" pitchFamily="18" charset="0"/>
              </a:rPr>
              <a:t>典型问题习作</a:t>
            </a:r>
            <a:endParaRPr lang="zh-CN" altLang="en-US" sz="2800" b="1" i="1" dirty="0">
              <a:latin typeface="Times New Roman" panose="02020603050405020304" pitchFamily="18" charset="0"/>
              <a:cs typeface="Times New Roman" panose="02020603050405020304" pitchFamily="18" charset="0"/>
            </a:endParaRPr>
          </a:p>
        </p:txBody>
      </p:sp>
      <p:sp>
        <p:nvSpPr>
          <p:cNvPr id="6" name="矩形 5"/>
          <p:cNvSpPr/>
          <p:nvPr/>
        </p:nvSpPr>
        <p:spPr>
          <a:xfrm>
            <a:off x="7096132" y="2285992"/>
            <a:ext cx="3381356" cy="1384995"/>
          </a:xfrm>
          <a:prstGeom prst="rect">
            <a:avLst/>
          </a:prstGeom>
          <a:solidFill>
            <a:srgbClr val="0000CC"/>
          </a:solidFill>
        </p:spPr>
        <p:txBody>
          <a:bodyPr wrap="square">
            <a:spAutoFit/>
          </a:bodyPr>
          <a:lstStyle/>
          <a:p>
            <a:pPr algn="just"/>
            <a:r>
              <a:rPr lang="en-US" altLang="zh-CN" sz="2400" b="1" i="1" dirty="0" smtClean="0">
                <a:solidFill>
                  <a:schemeClr val="bg1"/>
                </a:solidFill>
                <a:latin typeface="Times New Roman" panose="02020603050405020304" pitchFamily="18" charset="0"/>
                <a:cs typeface="Times New Roman" panose="02020603050405020304" pitchFamily="18" charset="0"/>
              </a:rPr>
              <a:t> </a:t>
            </a:r>
            <a:r>
              <a:rPr lang="zh-CN" altLang="en-US" sz="2800" b="1" i="1" dirty="0" smtClean="0">
                <a:solidFill>
                  <a:srgbClr val="FFFF00"/>
                </a:solidFill>
                <a:latin typeface="Times New Roman" panose="02020603050405020304" pitchFamily="18" charset="0"/>
                <a:cs typeface="Times New Roman" panose="02020603050405020304" pitchFamily="18" charset="0"/>
              </a:rPr>
              <a:t>未读懂文章，描写女主人公一直害怕到底。</a:t>
            </a:r>
            <a:endParaRPr lang="zh-CN" altLang="zh-CN" sz="2800" b="1" dirty="0">
              <a:solidFill>
                <a:srgbClr val="FFFF00"/>
              </a:solidFill>
              <a:latin typeface="Times New Roman" panose="02020603050405020304" pitchFamily="18" charset="0"/>
              <a:cs typeface="Times New Roman" panose="02020603050405020304" pitchFamily="18" charset="0"/>
            </a:endParaRPr>
          </a:p>
        </p:txBody>
      </p:sp>
      <p:cxnSp>
        <p:nvCxnSpPr>
          <p:cNvPr id="8" name="直接连接符 7"/>
          <p:cNvCxnSpPr/>
          <p:nvPr/>
        </p:nvCxnSpPr>
        <p:spPr>
          <a:xfrm>
            <a:off x="4810116" y="1000108"/>
            <a:ext cx="928694"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881026" y="1357298"/>
            <a:ext cx="928694"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952992" y="2357430"/>
            <a:ext cx="928694"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1095340" y="2643182"/>
            <a:ext cx="2071702"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4167174" y="3143248"/>
            <a:ext cx="1500198"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1095340" y="3429000"/>
            <a:ext cx="1285884"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095340" y="4429132"/>
            <a:ext cx="1285884"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4952992" y="4143380"/>
            <a:ext cx="857256"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452530" y="5715016"/>
            <a:ext cx="1571636"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1" cstate="print"/>
          <a:srcRect/>
          <a:stretch>
            <a:fillRect/>
          </a:stretch>
        </p:blipFill>
        <p:spPr bwMode="auto">
          <a:xfrm>
            <a:off x="238084" y="857232"/>
            <a:ext cx="8572560" cy="2500330"/>
          </a:xfrm>
          <a:prstGeom prst="rect">
            <a:avLst/>
          </a:prstGeom>
          <a:noFill/>
          <a:ln w="9525">
            <a:noFill/>
            <a:miter lim="800000"/>
            <a:headEnd/>
            <a:tailEnd/>
          </a:ln>
          <a:effectLst/>
        </p:spPr>
      </p:pic>
      <p:pic>
        <p:nvPicPr>
          <p:cNvPr id="5" name="Picture 2"/>
          <p:cNvPicPr>
            <a:picLocks noChangeAspect="1" noChangeArrowheads="1"/>
          </p:cNvPicPr>
          <p:nvPr/>
        </p:nvPicPr>
        <p:blipFill>
          <a:blip r:embed="rId2" cstate="print"/>
          <a:srcRect/>
          <a:stretch>
            <a:fillRect/>
          </a:stretch>
        </p:blipFill>
        <p:spPr bwMode="auto">
          <a:xfrm>
            <a:off x="595274" y="3429000"/>
            <a:ext cx="8272482" cy="2916302"/>
          </a:xfrm>
          <a:prstGeom prst="rect">
            <a:avLst/>
          </a:prstGeom>
          <a:noFill/>
          <a:ln w="9525">
            <a:noFill/>
            <a:miter lim="800000"/>
            <a:headEnd/>
            <a:tailEnd/>
          </a:ln>
          <a:effectLst/>
        </p:spPr>
      </p:pic>
      <p:sp>
        <p:nvSpPr>
          <p:cNvPr id="6" name="TextBox 5"/>
          <p:cNvSpPr txBox="1"/>
          <p:nvPr/>
        </p:nvSpPr>
        <p:spPr>
          <a:xfrm>
            <a:off x="0" y="0"/>
            <a:ext cx="2655570" cy="521970"/>
          </a:xfrm>
          <a:prstGeom prst="rect">
            <a:avLst/>
          </a:prstGeom>
          <a:noFill/>
          <a:ln w="50800" cmpd="sng">
            <a:solidFill>
              <a:srgbClr val="FF00FF"/>
            </a:solidFill>
            <a:prstDash val="dash"/>
          </a:ln>
        </p:spPr>
        <p:txBody>
          <a:bodyPr wrap="square" rtlCol="0">
            <a:spAutoFit/>
          </a:bodyPr>
          <a:lstStyle/>
          <a:p>
            <a:r>
              <a:rPr lang="en-US" altLang="zh-CN" sz="2800" b="1" i="1" dirty="0" smtClean="0">
                <a:latin typeface="Times New Roman" panose="02020603050405020304" pitchFamily="18" charset="0"/>
                <a:cs typeface="Times New Roman" panose="02020603050405020304" pitchFamily="18" charset="0"/>
              </a:rPr>
              <a:t>   </a:t>
            </a:r>
            <a:r>
              <a:rPr lang="zh-CN" altLang="en-US" sz="2800" b="1" i="1" dirty="0" smtClean="0">
                <a:latin typeface="Times New Roman" panose="02020603050405020304" pitchFamily="18" charset="0"/>
                <a:cs typeface="Times New Roman" panose="02020603050405020304" pitchFamily="18" charset="0"/>
              </a:rPr>
              <a:t>典型问题习作</a:t>
            </a:r>
            <a:endParaRPr lang="zh-CN" altLang="en-US" sz="2800" b="1" i="1" dirty="0">
              <a:latin typeface="Times New Roman" panose="02020603050405020304" pitchFamily="18" charset="0"/>
              <a:cs typeface="Times New Roman" panose="02020603050405020304" pitchFamily="18" charset="0"/>
            </a:endParaRPr>
          </a:p>
        </p:txBody>
      </p:sp>
      <p:sp>
        <p:nvSpPr>
          <p:cNvPr id="7" name="矩形 6"/>
          <p:cNvSpPr/>
          <p:nvPr/>
        </p:nvSpPr>
        <p:spPr>
          <a:xfrm>
            <a:off x="8453454" y="2357430"/>
            <a:ext cx="3500462" cy="1815882"/>
          </a:xfrm>
          <a:prstGeom prst="rect">
            <a:avLst/>
          </a:prstGeom>
          <a:solidFill>
            <a:srgbClr val="0000CC"/>
          </a:solidFill>
        </p:spPr>
        <p:txBody>
          <a:bodyPr wrap="square">
            <a:spAutoFit/>
          </a:bodyPr>
          <a:lstStyle/>
          <a:p>
            <a:pPr algn="just"/>
            <a:r>
              <a:rPr lang="zh-CN" altLang="en-US" sz="2800" b="1" i="1" dirty="0" smtClean="0">
                <a:solidFill>
                  <a:srgbClr val="FFFF00"/>
                </a:solidFill>
                <a:latin typeface="Times New Roman" panose="02020603050405020304" pitchFamily="18" charset="0"/>
                <a:cs typeface="Times New Roman" panose="02020603050405020304" pitchFamily="18" charset="0"/>
              </a:rPr>
              <a:t>未认真解读</a:t>
            </a:r>
            <a:r>
              <a:rPr lang="zh-CN" altLang="en-US" sz="2800" b="1" i="1" dirty="0" smtClean="0">
                <a:solidFill>
                  <a:srgbClr val="FFFF00"/>
                </a:solidFill>
                <a:latin typeface="Times New Roman" panose="02020603050405020304" pitchFamily="18" charset="0"/>
                <a:cs typeface="Times New Roman" panose="02020603050405020304" pitchFamily="18" charset="0"/>
              </a:rPr>
              <a:t>第二段</a:t>
            </a:r>
            <a:r>
              <a:rPr lang="zh-CN" altLang="en-US" sz="2800" b="1" i="1" dirty="0" smtClean="0">
                <a:solidFill>
                  <a:srgbClr val="FFFF00"/>
                </a:solidFill>
                <a:latin typeface="Times New Roman" panose="02020603050405020304" pitchFamily="18" charset="0"/>
                <a:cs typeface="Times New Roman" panose="02020603050405020304" pitchFamily="18" charset="0"/>
              </a:rPr>
              <a:t>首句</a:t>
            </a:r>
            <a:r>
              <a:rPr lang="en-US" altLang="zh-CN" sz="2800" b="1" i="1" dirty="0" smtClean="0">
                <a:solidFill>
                  <a:srgbClr val="FFFF00"/>
                </a:solidFill>
                <a:latin typeface="Times New Roman" panose="02020603050405020304" pitchFamily="18" charset="0"/>
                <a:cs typeface="Times New Roman" panose="02020603050405020304" pitchFamily="18" charset="0"/>
              </a:rPr>
              <a:t>,</a:t>
            </a:r>
            <a:r>
              <a:rPr lang="zh-CN" altLang="en-US" sz="2800" b="1" i="1" dirty="0" smtClean="0">
                <a:solidFill>
                  <a:srgbClr val="FFFF00"/>
                </a:solidFill>
                <a:latin typeface="Times New Roman" panose="02020603050405020304" pitchFamily="18" charset="0"/>
                <a:cs typeface="Times New Roman" panose="02020603050405020304" pitchFamily="18" charset="0"/>
              </a:rPr>
              <a:t>写成女主人公没有及时出电梯或开始捡硬币。</a:t>
            </a:r>
            <a:endParaRPr lang="zh-CN" altLang="zh-CN" sz="2800" b="1" dirty="0">
              <a:solidFill>
                <a:srgbClr val="FFFF00"/>
              </a:solidFill>
              <a:latin typeface="Times New Roman" panose="02020603050405020304" pitchFamily="18" charset="0"/>
              <a:cs typeface="Times New Roman" panose="02020603050405020304" pitchFamily="18" charset="0"/>
            </a:endParaRPr>
          </a:p>
        </p:txBody>
      </p:sp>
      <p:cxnSp>
        <p:nvCxnSpPr>
          <p:cNvPr id="8" name="直接连接符 7"/>
          <p:cNvCxnSpPr/>
          <p:nvPr/>
        </p:nvCxnSpPr>
        <p:spPr>
          <a:xfrm>
            <a:off x="809588" y="1785926"/>
            <a:ext cx="1571636"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096000" y="1785926"/>
            <a:ext cx="2071702"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6096000" y="4071942"/>
            <a:ext cx="2071702"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5953124" y="4786322"/>
            <a:ext cx="2428892"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809588" y="5143512"/>
            <a:ext cx="2571768"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1"/>
          <a:srcRect/>
          <a:stretch>
            <a:fillRect/>
          </a:stretch>
        </p:blipFill>
        <p:spPr bwMode="auto">
          <a:xfrm>
            <a:off x="0" y="1357298"/>
            <a:ext cx="8596330" cy="3651358"/>
          </a:xfrm>
          <a:prstGeom prst="rect">
            <a:avLst/>
          </a:prstGeom>
          <a:noFill/>
          <a:ln w="9525">
            <a:noFill/>
            <a:miter lim="800000"/>
            <a:headEnd/>
            <a:tailEnd/>
          </a:ln>
          <a:effectLst/>
        </p:spPr>
      </p:pic>
      <p:sp>
        <p:nvSpPr>
          <p:cNvPr id="5" name="TextBox 4"/>
          <p:cNvSpPr txBox="1"/>
          <p:nvPr/>
        </p:nvSpPr>
        <p:spPr>
          <a:xfrm>
            <a:off x="0" y="0"/>
            <a:ext cx="2655570" cy="521970"/>
          </a:xfrm>
          <a:prstGeom prst="rect">
            <a:avLst/>
          </a:prstGeom>
          <a:noFill/>
          <a:ln w="50800" cmpd="sng">
            <a:solidFill>
              <a:srgbClr val="FF00FF"/>
            </a:solidFill>
            <a:prstDash val="dash"/>
          </a:ln>
        </p:spPr>
        <p:txBody>
          <a:bodyPr wrap="square" rtlCol="0">
            <a:spAutoFit/>
          </a:bodyPr>
          <a:lstStyle/>
          <a:p>
            <a:r>
              <a:rPr lang="en-US" altLang="zh-CN" sz="2800" b="1" i="1" dirty="0" smtClean="0">
                <a:latin typeface="Times New Roman" panose="02020603050405020304" pitchFamily="18" charset="0"/>
                <a:cs typeface="Times New Roman" panose="02020603050405020304" pitchFamily="18" charset="0"/>
              </a:rPr>
              <a:t>   </a:t>
            </a:r>
            <a:r>
              <a:rPr lang="zh-CN" altLang="en-US" sz="2800" b="1" i="1" dirty="0" smtClean="0">
                <a:latin typeface="Times New Roman" panose="02020603050405020304" pitchFamily="18" charset="0"/>
                <a:cs typeface="Times New Roman" panose="02020603050405020304" pitchFamily="18" charset="0"/>
              </a:rPr>
              <a:t>典型问题习作</a:t>
            </a:r>
            <a:endParaRPr lang="zh-CN" altLang="en-US" sz="2800" b="1" i="1" dirty="0">
              <a:latin typeface="Times New Roman" panose="02020603050405020304" pitchFamily="18" charset="0"/>
              <a:cs typeface="Times New Roman" panose="02020603050405020304" pitchFamily="18" charset="0"/>
            </a:endParaRPr>
          </a:p>
        </p:txBody>
      </p:sp>
      <p:sp>
        <p:nvSpPr>
          <p:cNvPr id="6" name="矩形 5"/>
          <p:cNvSpPr/>
          <p:nvPr/>
        </p:nvSpPr>
        <p:spPr>
          <a:xfrm>
            <a:off x="8382016" y="2214554"/>
            <a:ext cx="3500462" cy="1384995"/>
          </a:xfrm>
          <a:prstGeom prst="rect">
            <a:avLst/>
          </a:prstGeom>
          <a:solidFill>
            <a:srgbClr val="0000CC"/>
          </a:solidFill>
        </p:spPr>
        <p:txBody>
          <a:bodyPr wrap="square">
            <a:spAutoFit/>
          </a:bodyPr>
          <a:lstStyle/>
          <a:p>
            <a:pPr algn="just"/>
            <a:r>
              <a:rPr lang="zh-CN" altLang="en-US" sz="2800" b="1" i="1" dirty="0" smtClean="0">
                <a:solidFill>
                  <a:srgbClr val="FFFF00"/>
                </a:solidFill>
                <a:latin typeface="Times New Roman" panose="02020603050405020304" pitchFamily="18" charset="0"/>
                <a:cs typeface="Times New Roman" panose="02020603050405020304" pitchFamily="18" charset="0"/>
              </a:rPr>
              <a:t>主题</a:t>
            </a:r>
            <a:r>
              <a:rPr lang="zh-CN" altLang="en-US" sz="2800" b="1" i="1" dirty="0" smtClean="0">
                <a:solidFill>
                  <a:srgbClr val="FFFF00"/>
                </a:solidFill>
                <a:latin typeface="Times New Roman" panose="02020603050405020304" pitchFamily="18" charset="0"/>
                <a:cs typeface="Times New Roman" panose="02020603050405020304" pitchFamily="18" charset="0"/>
              </a:rPr>
              <a:t>过度解读，以</a:t>
            </a:r>
            <a:endParaRPr lang="en-US" altLang="zh-CN" sz="2800" b="1" i="1" dirty="0" smtClean="0">
              <a:solidFill>
                <a:srgbClr val="FFFF00"/>
              </a:solidFill>
              <a:latin typeface="Times New Roman" panose="02020603050405020304" pitchFamily="18" charset="0"/>
              <a:cs typeface="Times New Roman" panose="02020603050405020304" pitchFamily="18" charset="0"/>
            </a:endParaRPr>
          </a:p>
          <a:p>
            <a:pPr algn="just"/>
            <a:r>
              <a:rPr lang="zh-CN" altLang="en-US" sz="2800" b="1" i="1" dirty="0" smtClean="0">
                <a:solidFill>
                  <a:srgbClr val="FFFF00"/>
                </a:solidFill>
                <a:latin typeface="Times New Roman" panose="02020603050405020304" pitchFamily="18" charset="0"/>
                <a:cs typeface="Times New Roman" panose="02020603050405020304" pitchFamily="18" charset="0"/>
              </a:rPr>
              <a:t>邀请两位男士吃饭，并成了好朋友结尾。</a:t>
            </a:r>
            <a:endParaRPr lang="zh-CN" altLang="zh-CN" sz="2800" b="1" dirty="0">
              <a:solidFill>
                <a:srgbClr val="FFFF0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strVal val="#ppt_w*0.70"/>
                                          </p:val>
                                        </p:tav>
                                        <p:tav tm="100000">
                                          <p:val>
                                            <p:strVal val="#ppt_w"/>
                                          </p:val>
                                        </p:tav>
                                      </p:tavLst>
                                    </p:anim>
                                    <p:anim calcmode="lin" valueType="num">
                                      <p:cBhvr>
                                        <p:cTn id="8" dur="1000" fill="hold"/>
                                        <p:tgtEl>
                                          <p:spTgt spid="6"/>
                                        </p:tgtEl>
                                        <p:attrNameLst>
                                          <p:attrName>ppt_h</p:attrName>
                                        </p:attrNameLst>
                                      </p:cBhvr>
                                      <p:tavLst>
                                        <p:tav tm="0">
                                          <p:val>
                                            <p:strVal val="#ppt_h"/>
                                          </p:val>
                                        </p:tav>
                                        <p:tav tm="100000">
                                          <p:val>
                                            <p:strVal val="#ppt_h"/>
                                          </p:val>
                                        </p:tav>
                                      </p:tavLst>
                                    </p:anim>
                                    <p:animEffect transition="in" filter="fade">
                                      <p:cBhvr>
                                        <p:cTn id="9"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1" cstate="print"/>
          <a:srcRect t="2143" b="5689"/>
          <a:stretch>
            <a:fillRect/>
          </a:stretch>
        </p:blipFill>
        <p:spPr bwMode="auto">
          <a:xfrm>
            <a:off x="238084" y="571480"/>
            <a:ext cx="7429552" cy="6143644"/>
          </a:xfrm>
          <a:prstGeom prst="rect">
            <a:avLst/>
          </a:prstGeom>
          <a:noFill/>
          <a:ln w="9525">
            <a:noFill/>
            <a:miter lim="800000"/>
            <a:headEnd/>
            <a:tailEnd/>
          </a:ln>
          <a:effectLst/>
        </p:spPr>
      </p:pic>
      <p:sp>
        <p:nvSpPr>
          <p:cNvPr id="5" name="TextBox 3"/>
          <p:cNvSpPr txBox="1"/>
          <p:nvPr/>
        </p:nvSpPr>
        <p:spPr>
          <a:xfrm>
            <a:off x="0" y="0"/>
            <a:ext cx="2655570" cy="521970"/>
          </a:xfrm>
          <a:prstGeom prst="rect">
            <a:avLst/>
          </a:prstGeom>
          <a:noFill/>
          <a:ln w="50800" cmpd="sng">
            <a:solidFill>
              <a:srgbClr val="FF00FF"/>
            </a:solidFill>
            <a:prstDash val="dash"/>
          </a:ln>
        </p:spPr>
        <p:txBody>
          <a:bodyPr wrap="square" rtlCol="0">
            <a:spAutoFit/>
          </a:bodyPr>
          <a:lstStyle/>
          <a:p>
            <a:r>
              <a:rPr lang="en-US" altLang="zh-CN" sz="2800" b="1" i="1" dirty="0" smtClean="0">
                <a:latin typeface="Times New Roman" panose="02020603050405020304" pitchFamily="18" charset="0"/>
                <a:cs typeface="Times New Roman" panose="02020603050405020304" pitchFamily="18" charset="0"/>
              </a:rPr>
              <a:t>   Appreciation</a:t>
            </a:r>
            <a:endParaRPr lang="zh-CN" altLang="en-US" sz="2800" b="1" i="1" dirty="0">
              <a:latin typeface="Times New Roman" panose="02020603050405020304" pitchFamily="18" charset="0"/>
              <a:cs typeface="Times New Roman" panose="02020603050405020304" pitchFamily="18" charset="0"/>
            </a:endParaRPr>
          </a:p>
        </p:txBody>
      </p:sp>
      <p:sp>
        <p:nvSpPr>
          <p:cNvPr id="7" name="矩形 6"/>
          <p:cNvSpPr/>
          <p:nvPr/>
        </p:nvSpPr>
        <p:spPr>
          <a:xfrm>
            <a:off x="7953388" y="1928802"/>
            <a:ext cx="3381356" cy="2306955"/>
          </a:xfrm>
          <a:prstGeom prst="rect">
            <a:avLst/>
          </a:prstGeom>
          <a:solidFill>
            <a:srgbClr val="0000CC"/>
          </a:solidFill>
        </p:spPr>
        <p:txBody>
          <a:bodyPr wrap="square">
            <a:spAutoFit/>
          </a:bodyPr>
          <a:lstStyle/>
          <a:p>
            <a:pPr algn="just"/>
            <a:r>
              <a:rPr lang="en-US" altLang="zh-CN" sz="2400" b="1" i="1" dirty="0" smtClean="0">
                <a:solidFill>
                  <a:schemeClr val="bg1"/>
                </a:solidFill>
                <a:latin typeface="Times New Roman" panose="02020603050405020304" pitchFamily="18" charset="0"/>
                <a:cs typeface="Times New Roman" panose="02020603050405020304" pitchFamily="18" charset="0"/>
              </a:rPr>
              <a:t>  </a:t>
            </a:r>
            <a:r>
              <a:rPr lang="zh-CN" altLang="zh-CN" sz="2400" b="1" dirty="0" smtClean="0">
                <a:solidFill>
                  <a:schemeClr val="bg1"/>
                </a:solidFill>
                <a:latin typeface="Times New Roman" panose="02020603050405020304" pitchFamily="18" charset="0"/>
                <a:cs typeface="Times New Roman" panose="02020603050405020304" pitchFamily="18" charset="0"/>
              </a:rPr>
              <a:t>本文</a:t>
            </a:r>
            <a:r>
              <a:rPr lang="zh-CN" altLang="zh-CN" sz="2400" b="1" dirty="0" smtClean="0">
                <a:solidFill>
                  <a:schemeClr val="bg1"/>
                </a:solidFill>
                <a:latin typeface="Times New Roman" panose="02020603050405020304" pitchFamily="18" charset="0"/>
                <a:cs typeface="Times New Roman" panose="02020603050405020304" pitchFamily="18" charset="0"/>
              </a:rPr>
              <a:t>情节</a:t>
            </a:r>
            <a:r>
              <a:rPr lang="zh-CN" altLang="zh-CN" sz="2400" b="1" dirty="0" smtClean="0">
                <a:solidFill>
                  <a:schemeClr val="bg1"/>
                </a:solidFill>
                <a:latin typeface="Times New Roman" panose="02020603050405020304" pitchFamily="18" charset="0"/>
                <a:cs typeface="Times New Roman" panose="02020603050405020304" pitchFamily="18" charset="0"/>
              </a:rPr>
              <a:t>合理</a:t>
            </a:r>
            <a:r>
              <a:rPr lang="en-US" altLang="zh-CN" sz="2400" b="1" dirty="0" smtClean="0">
                <a:solidFill>
                  <a:schemeClr val="bg1"/>
                </a:solidFill>
                <a:latin typeface="Times New Roman" panose="02020603050405020304" pitchFamily="18" charset="0"/>
                <a:cs typeface="Times New Roman" panose="02020603050405020304" pitchFamily="18" charset="0"/>
              </a:rPr>
              <a:t>,</a:t>
            </a:r>
            <a:r>
              <a:rPr lang="zh-CN" altLang="zh-CN" sz="2400" b="1" dirty="0" smtClean="0">
                <a:solidFill>
                  <a:schemeClr val="bg1"/>
                </a:solidFill>
                <a:latin typeface="Times New Roman" panose="02020603050405020304" pitchFamily="18" charset="0"/>
                <a:cs typeface="Times New Roman" panose="02020603050405020304" pitchFamily="18" charset="0"/>
              </a:rPr>
              <a:t>逻辑清晰</a:t>
            </a:r>
            <a:r>
              <a:rPr lang="en-US" altLang="zh-CN" sz="2400" b="1" dirty="0" smtClean="0">
                <a:solidFill>
                  <a:schemeClr val="bg1"/>
                </a:solidFill>
                <a:latin typeface="Times New Roman" panose="02020603050405020304" pitchFamily="18" charset="0"/>
                <a:cs typeface="Times New Roman" panose="02020603050405020304" pitchFamily="18" charset="0"/>
              </a:rPr>
              <a:t>,</a:t>
            </a:r>
            <a:r>
              <a:rPr lang="zh-CN" altLang="zh-CN" sz="2400" b="1" dirty="0" smtClean="0">
                <a:solidFill>
                  <a:schemeClr val="bg1"/>
                </a:solidFill>
                <a:latin typeface="Times New Roman" panose="02020603050405020304" pitchFamily="18" charset="0"/>
                <a:cs typeface="Times New Roman" panose="02020603050405020304" pitchFamily="18" charset="0"/>
              </a:rPr>
              <a:t>与</a:t>
            </a:r>
            <a:r>
              <a:rPr lang="zh-CN" altLang="zh-CN" sz="2400" b="1" dirty="0" smtClean="0">
                <a:solidFill>
                  <a:schemeClr val="bg1"/>
                </a:solidFill>
                <a:latin typeface="Times New Roman" panose="02020603050405020304" pitchFamily="18" charset="0"/>
                <a:cs typeface="Times New Roman" panose="02020603050405020304" pitchFamily="18" charset="0"/>
              </a:rPr>
              <a:t>所给</a:t>
            </a:r>
            <a:r>
              <a:rPr lang="zh-CN" altLang="zh-CN" sz="2400" b="1" dirty="0" smtClean="0">
                <a:solidFill>
                  <a:schemeClr val="bg1"/>
                </a:solidFill>
                <a:latin typeface="Times New Roman" panose="02020603050405020304" pitchFamily="18" charset="0"/>
                <a:cs typeface="Times New Roman" panose="02020603050405020304" pitchFamily="18" charset="0"/>
              </a:rPr>
              <a:t>原文衔接</a:t>
            </a:r>
            <a:r>
              <a:rPr lang="zh-CN" altLang="zh-CN" sz="2400" b="1" dirty="0" smtClean="0">
                <a:solidFill>
                  <a:schemeClr val="bg1"/>
                </a:solidFill>
                <a:latin typeface="Times New Roman" panose="02020603050405020304" pitchFamily="18" charset="0"/>
                <a:cs typeface="Times New Roman" panose="02020603050405020304" pitchFamily="18" charset="0"/>
              </a:rPr>
              <a:t>度高</a:t>
            </a:r>
            <a:r>
              <a:rPr lang="zh-CN" altLang="zh-CN" sz="2400" b="1" dirty="0" smtClean="0">
                <a:solidFill>
                  <a:schemeClr val="bg1"/>
                </a:solidFill>
                <a:latin typeface="Times New Roman" panose="02020603050405020304" pitchFamily="18" charset="0"/>
                <a:cs typeface="Times New Roman" panose="02020603050405020304" pitchFamily="18" charset="0"/>
              </a:rPr>
              <a:t>。</a:t>
            </a:r>
            <a:r>
              <a:rPr lang="zh-CN" altLang="en-US" sz="2400" b="1" dirty="0" smtClean="0">
                <a:solidFill>
                  <a:schemeClr val="bg1"/>
                </a:solidFill>
                <a:latin typeface="Times New Roman" panose="02020603050405020304" pitchFamily="18" charset="0"/>
                <a:cs typeface="Times New Roman" panose="02020603050405020304" pitchFamily="18" charset="0"/>
              </a:rPr>
              <a:t>细腻的</a:t>
            </a:r>
            <a:r>
              <a:rPr lang="zh-CN" altLang="zh-CN" sz="2400" b="1" dirty="0" smtClean="0">
                <a:solidFill>
                  <a:schemeClr val="bg1"/>
                </a:solidFill>
                <a:latin typeface="Times New Roman" panose="02020603050405020304" pitchFamily="18" charset="0"/>
                <a:cs typeface="Times New Roman" panose="02020603050405020304" pitchFamily="18" charset="0"/>
              </a:rPr>
              <a:t>语言描写</a:t>
            </a:r>
            <a:r>
              <a:rPr lang="zh-CN" altLang="en-US" sz="2400" b="1" dirty="0" smtClean="0">
                <a:solidFill>
                  <a:schemeClr val="bg1"/>
                </a:solidFill>
                <a:latin typeface="Times New Roman" panose="02020603050405020304" pitchFamily="18" charset="0"/>
                <a:cs typeface="Times New Roman" panose="02020603050405020304" pitchFamily="18" charset="0"/>
              </a:rPr>
              <a:t>生动地展现了主人公先尴尬而后如释重负的心理活动</a:t>
            </a:r>
            <a:r>
              <a:rPr lang="zh-CN" altLang="en-US" sz="2400" b="1" dirty="0" smtClean="0">
                <a:solidFill>
                  <a:schemeClr val="bg1"/>
                </a:solidFill>
                <a:latin typeface="Times New Roman" panose="02020603050405020304" pitchFamily="18" charset="0"/>
                <a:cs typeface="Times New Roman" panose="02020603050405020304" pitchFamily="18" charset="0"/>
              </a:rPr>
              <a:t>。</a:t>
            </a:r>
            <a:r>
              <a:rPr lang="zh-CN" altLang="zh-CN" sz="2400" b="1" dirty="0" smtClean="0">
                <a:solidFill>
                  <a:schemeClr val="bg1"/>
                </a:solidFill>
                <a:latin typeface="Times New Roman" panose="02020603050405020304" pitchFamily="18" charset="0"/>
                <a:cs typeface="Times New Roman" panose="02020603050405020304" pitchFamily="18" charset="0"/>
                <a:sym typeface="+mn-ea"/>
              </a:rPr>
              <a:t>主题</a:t>
            </a:r>
            <a:r>
              <a:rPr lang="zh-CN" altLang="zh-CN" sz="2400" b="1" dirty="0" smtClean="0">
                <a:solidFill>
                  <a:schemeClr val="bg1"/>
                </a:solidFill>
                <a:latin typeface="Times New Roman" panose="02020603050405020304" pitchFamily="18" charset="0"/>
                <a:cs typeface="Times New Roman" panose="02020603050405020304" pitchFamily="18" charset="0"/>
                <a:sym typeface="+mn-ea"/>
              </a:rPr>
              <a:t>升华自然准确。           </a:t>
            </a:r>
            <a:endParaRPr lang="zh-CN" altLang="zh-CN" sz="2400" b="1"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strVal val="#ppt_w*0.70"/>
                                          </p:val>
                                        </p:tav>
                                        <p:tav tm="100000">
                                          <p:val>
                                            <p:strVal val="#ppt_w"/>
                                          </p:val>
                                        </p:tav>
                                      </p:tavLst>
                                    </p:anim>
                                    <p:anim calcmode="lin" valueType="num">
                                      <p:cBhvr>
                                        <p:cTn id="8" dur="1000" fill="hold"/>
                                        <p:tgtEl>
                                          <p:spTgt spid="7"/>
                                        </p:tgtEl>
                                        <p:attrNameLst>
                                          <p:attrName>ppt_h</p:attrName>
                                        </p:attrNameLst>
                                      </p:cBhvr>
                                      <p:tavLst>
                                        <p:tav tm="0">
                                          <p:val>
                                            <p:strVal val="#ppt_h"/>
                                          </p:val>
                                        </p:tav>
                                        <p:tav tm="100000">
                                          <p:val>
                                            <p:strVal val="#ppt_h"/>
                                          </p:val>
                                        </p:tav>
                                      </p:tavLst>
                                    </p:anim>
                                    <p:animEffect transition="in" filter="fade">
                                      <p:cBhvr>
                                        <p:cTn id="9"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323215" y="889635"/>
            <a:ext cx="11801475" cy="3538220"/>
          </a:xfrm>
          <a:prstGeom prst="rect">
            <a:avLst/>
          </a:prstGeom>
          <a:noFill/>
          <a:ln w="9525">
            <a:noFill/>
          </a:ln>
        </p:spPr>
        <p:txBody>
          <a:bodyPr wrap="square">
            <a:spAutoFit/>
          </a:bodyPr>
          <a:lstStyle/>
          <a:p>
            <a:pPr indent="200025" algn="just"/>
            <a:r>
              <a:rPr lang="en-US" sz="3200" b="0" dirty="0">
                <a:solidFill>
                  <a:srgbClr val="000000"/>
                </a:solidFill>
                <a:latin typeface="Times New Roman" panose="02020603050405020304" pitchFamily="18" charset="0"/>
              </a:rPr>
              <a:t>On a weekend, a woman won a big bag of coins at a game machine. She took a break for dinner with her husband in the hotel dining room. But first she wanted to put the coins in her room.</a:t>
            </a:r>
            <a:endParaRPr lang="en-US" sz="3200" b="0" dirty="0">
              <a:solidFill>
                <a:srgbClr val="000000"/>
              </a:solidFill>
              <a:latin typeface="Times New Roman" panose="02020603050405020304" pitchFamily="18" charset="0"/>
            </a:endParaRPr>
          </a:p>
          <a:p>
            <a:pPr indent="200025" algn="just"/>
            <a:r>
              <a:rPr lang="en-US" sz="3200" b="0" dirty="0">
                <a:solidFill>
                  <a:srgbClr val="000000"/>
                </a:solidFill>
                <a:latin typeface="Times New Roman" panose="02020603050405020304" pitchFamily="18" charset="0"/>
              </a:rPr>
              <a:t>“I'll be right back and we'll go to eat," she told her husband. Then she carried the bag to the lift. As she was about to walk into the lift she noticed two men already aboard.</a:t>
            </a:r>
            <a:endParaRPr lang="en-US" sz="3200" b="0" dirty="0">
              <a:solidFill>
                <a:srgbClr val="000000"/>
              </a:solidFill>
              <a:latin typeface="Times New Roman" panose="02020603050405020304" pitchFamily="18" charset="0"/>
            </a:endParaRPr>
          </a:p>
          <a:p>
            <a:pPr indent="200025" algn="just"/>
            <a:endParaRPr lang="zh-CN" altLang="en-US" sz="3200" dirty="0"/>
          </a:p>
        </p:txBody>
      </p:sp>
      <p:sp>
        <p:nvSpPr>
          <p:cNvPr id="4" name="TextBox 3"/>
          <p:cNvSpPr txBox="1"/>
          <p:nvPr/>
        </p:nvSpPr>
        <p:spPr>
          <a:xfrm>
            <a:off x="323146" y="167303"/>
            <a:ext cx="3345180" cy="521970"/>
          </a:xfrm>
          <a:prstGeom prst="rect">
            <a:avLst/>
          </a:prstGeom>
          <a:noFill/>
          <a:ln w="50800" cmpd="sng">
            <a:solidFill>
              <a:srgbClr val="FF00FF"/>
            </a:solidFill>
            <a:prstDash val="dash"/>
          </a:ln>
        </p:spPr>
        <p:txBody>
          <a:bodyPr wrap="none" rtlCol="0">
            <a:spAutoFit/>
          </a:bodyPr>
          <a:lstStyle/>
          <a:p>
            <a:r>
              <a:rPr lang="en-US" altLang="zh-CN" sz="2800" b="1" i="1" dirty="0" smtClean="0">
                <a:latin typeface="Times New Roman" panose="02020603050405020304" pitchFamily="18" charset="0"/>
                <a:cs typeface="Times New Roman" panose="02020603050405020304" pitchFamily="18" charset="0"/>
              </a:rPr>
              <a:t>Reading for structure</a:t>
            </a:r>
            <a:endParaRPr lang="zh-CN" altLang="en-US" sz="2800" b="1" i="1" dirty="0">
              <a:latin typeface="Times New Roman" panose="02020603050405020304" pitchFamily="18" charset="0"/>
              <a:cs typeface="Times New Roman" panose="02020603050405020304" pitchFamily="18" charset="0"/>
            </a:endParaRPr>
          </a:p>
        </p:txBody>
      </p:sp>
      <p:sp>
        <p:nvSpPr>
          <p:cNvPr id="2" name="文本框 1"/>
          <p:cNvSpPr txBox="1"/>
          <p:nvPr/>
        </p:nvSpPr>
        <p:spPr>
          <a:xfrm>
            <a:off x="119380" y="4149090"/>
            <a:ext cx="12124690" cy="1938020"/>
          </a:xfrm>
          <a:prstGeom prst="rect">
            <a:avLst/>
          </a:prstGeom>
          <a:solidFill>
            <a:srgbClr val="0000CC"/>
          </a:solidFill>
        </p:spPr>
        <p:txBody>
          <a:bodyPr wrap="square" rtlCol="0">
            <a:spAutoFit/>
          </a:bodyPr>
          <a:lstStyle/>
          <a:p>
            <a:r>
              <a:rPr lang="en-US" altLang="zh-CN" sz="4000" b="1" i="1" dirty="0">
                <a:solidFill>
                  <a:schemeClr val="bg1"/>
                </a:solidFill>
                <a:latin typeface="Times New Roman" panose="02020603050405020304" pitchFamily="18" charset="0"/>
                <a:cs typeface="Times New Roman" panose="02020603050405020304" pitchFamily="18" charset="0"/>
              </a:rPr>
              <a:t>Part1(1-2)   background</a:t>
            </a:r>
            <a:endParaRPr lang="en-US" altLang="zh-CN" sz="4000" b="1" i="1" dirty="0">
              <a:solidFill>
                <a:schemeClr val="bg1"/>
              </a:solidFill>
              <a:latin typeface="Times New Roman" panose="02020603050405020304" pitchFamily="18" charset="0"/>
              <a:cs typeface="Times New Roman" panose="02020603050405020304" pitchFamily="18" charset="0"/>
            </a:endParaRPr>
          </a:p>
          <a:p>
            <a:r>
              <a:rPr lang="en-US" altLang="zh-CN" sz="4000" b="1" i="1" dirty="0">
                <a:solidFill>
                  <a:schemeClr val="bg1"/>
                </a:solidFill>
                <a:latin typeface="Times New Roman" panose="02020603050405020304" pitchFamily="18" charset="0"/>
                <a:cs typeface="Times New Roman" panose="02020603050405020304" pitchFamily="18" charset="0"/>
              </a:rPr>
              <a:t>The woman won a lot of money and took a lift to put it away in the room.  </a:t>
            </a:r>
            <a:endParaRPr lang="en-US" altLang="zh-CN" sz="4000" b="1" i="1"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0" y="260350"/>
            <a:ext cx="12164060" cy="5077460"/>
          </a:xfrm>
          <a:prstGeom prst="rect">
            <a:avLst/>
          </a:prstGeom>
          <a:noFill/>
          <a:ln w="9525">
            <a:noFill/>
          </a:ln>
        </p:spPr>
        <p:txBody>
          <a:bodyPr wrap="square">
            <a:spAutoFit/>
          </a:bodyPr>
          <a:lstStyle/>
          <a:p>
            <a:pPr indent="200025" algn="just"/>
            <a:r>
              <a:rPr lang="en-US" sz="2400" b="0" dirty="0">
                <a:solidFill>
                  <a:srgbClr val="000000"/>
                </a:solidFill>
                <a:latin typeface="Times New Roman" panose="02020603050405020304" pitchFamily="18" charset="0"/>
              </a:rPr>
              <a:t>  Both were huge, very huge figures. The woman was scared. </a:t>
            </a:r>
            <a:r>
              <a:rPr lang="en-US" sz="2400" b="0" dirty="0">
                <a:solidFill>
                  <a:srgbClr val="FF0000"/>
                </a:solidFill>
                <a:latin typeface="Times New Roman" panose="02020603050405020304" pitchFamily="18" charset="0"/>
              </a:rPr>
              <a:t>Her first thought </a:t>
            </a:r>
            <a:r>
              <a:rPr lang="en-US" sz="2400" b="0" dirty="0">
                <a:solidFill>
                  <a:srgbClr val="000000"/>
                </a:solidFill>
                <a:latin typeface="Times New Roman" panose="02020603050405020304" pitchFamily="18" charset="0"/>
              </a:rPr>
              <a:t>was: ＂These two are going to rob me.” </a:t>
            </a:r>
            <a:r>
              <a:rPr lang="en-US" sz="2400" b="0" dirty="0">
                <a:solidFill>
                  <a:srgbClr val="FF0000"/>
                </a:solidFill>
                <a:latin typeface="Times New Roman" panose="02020603050405020304" pitchFamily="18" charset="0"/>
              </a:rPr>
              <a:t>Her next thought</a:t>
            </a:r>
            <a:r>
              <a:rPr lang="en-US" sz="2400" b="0" dirty="0">
                <a:solidFill>
                  <a:srgbClr val="000000"/>
                </a:solidFill>
                <a:latin typeface="Times New Roman" panose="02020603050405020304" pitchFamily="18" charset="0"/>
              </a:rPr>
              <a:t> was: “Don't be afraid. They look like nice gentlemen.”</a:t>
            </a:r>
            <a:endParaRPr lang="en-US" sz="2400" b="0" dirty="0">
              <a:solidFill>
                <a:srgbClr val="000000"/>
              </a:solidFill>
              <a:latin typeface="Times New Roman" panose="02020603050405020304" pitchFamily="18" charset="0"/>
            </a:endParaRPr>
          </a:p>
          <a:p>
            <a:pPr indent="200025" algn="just"/>
            <a:r>
              <a:rPr lang="en-US" sz="2400" b="0" dirty="0">
                <a:solidFill>
                  <a:srgbClr val="000000"/>
                </a:solidFill>
                <a:latin typeface="Times New Roman" panose="02020603050405020304" pitchFamily="18" charset="0"/>
              </a:rPr>
              <a:t> </a:t>
            </a:r>
            <a:r>
              <a:rPr lang="en-US" sz="2400" b="0" dirty="0">
                <a:solidFill>
                  <a:schemeClr val="tx1"/>
                </a:solidFill>
                <a:latin typeface="Times New Roman" panose="02020603050405020304" pitchFamily="18" charset="0"/>
              </a:rPr>
              <a:t> But fear seized her</a:t>
            </a:r>
            <a:r>
              <a:rPr lang="en-US" sz="2400" b="0" dirty="0">
                <a:solidFill>
                  <a:srgbClr val="000000"/>
                </a:solidFill>
                <a:latin typeface="Times New Roman" panose="02020603050405020304" pitchFamily="18" charset="0"/>
              </a:rPr>
              <a:t>. She stood and stared at the two men. She felt anxious and ashamed. </a:t>
            </a:r>
            <a:r>
              <a:rPr lang="en-US" sz="2400" b="0" dirty="0">
                <a:solidFill>
                  <a:srgbClr val="FF0000"/>
                </a:solidFill>
                <a:latin typeface="Times New Roman" panose="02020603050405020304" pitchFamily="18" charset="0"/>
              </a:rPr>
              <a:t>She hoped they didn't read her mind</a:t>
            </a:r>
            <a:r>
              <a:rPr lang="en-US" sz="2400" b="0" dirty="0">
                <a:solidFill>
                  <a:srgbClr val="000000"/>
                </a:solidFill>
                <a:latin typeface="Times New Roman" panose="02020603050405020304" pitchFamily="18" charset="0"/>
              </a:rPr>
              <a:t>. Surely they knew her hesitation about joining them in the lift. It was all too obvious. Her face was red. She couldn't just stand there, so with an effort of will she picked up one foot and stepped forward and followed with the other foot and was on the lift. Avoiding eye contact, she turned around and faced the lift doors as they closed.</a:t>
            </a:r>
            <a:endParaRPr lang="en-US" sz="2400" b="0" dirty="0">
              <a:solidFill>
                <a:srgbClr val="000000"/>
              </a:solidFill>
              <a:latin typeface="Times New Roman" panose="02020603050405020304" pitchFamily="18" charset="0"/>
            </a:endParaRPr>
          </a:p>
          <a:p>
            <a:pPr indent="200025" algn="just"/>
            <a:r>
              <a:rPr lang="en-US" sz="2400" b="0" dirty="0">
                <a:solidFill>
                  <a:srgbClr val="000000"/>
                </a:solidFill>
                <a:latin typeface="Times New Roman" panose="02020603050405020304" pitchFamily="18" charset="0"/>
              </a:rPr>
              <a:t>  A second passed, and then another second, and then another. Her fear increased! The lift didn't move. Panic consumed her. “Oh dear," </a:t>
            </a:r>
            <a:r>
              <a:rPr lang="en-US" sz="2400" b="0" dirty="0">
                <a:solidFill>
                  <a:srgbClr val="FF0000"/>
                </a:solidFill>
                <a:latin typeface="Times New Roman" panose="02020603050405020304" pitchFamily="18" charset="0"/>
              </a:rPr>
              <a:t>she thought, </a:t>
            </a:r>
            <a:r>
              <a:rPr lang="en-US" sz="2400" b="0" dirty="0">
                <a:solidFill>
                  <a:srgbClr val="000000"/>
                </a:solidFill>
                <a:latin typeface="Times New Roman" panose="02020603050405020304" pitchFamily="18" charset="0"/>
              </a:rPr>
              <a:t>“I'm about to be robbed</a:t>
            </a:r>
            <a:r>
              <a:rPr lang="en-US" sz="2400" b="0" dirty="0" smtClean="0">
                <a:solidFill>
                  <a:srgbClr val="000000"/>
                </a:solidFill>
                <a:latin typeface="Times New Roman" panose="02020603050405020304" pitchFamily="18" charset="0"/>
              </a:rPr>
              <a:t>!”</a:t>
            </a:r>
            <a:endParaRPr lang="en-US" sz="2400" b="0" dirty="0" smtClean="0">
              <a:solidFill>
                <a:srgbClr val="000000"/>
              </a:solidFill>
              <a:latin typeface="Times New Roman" panose="02020603050405020304" pitchFamily="18" charset="0"/>
            </a:endParaRPr>
          </a:p>
          <a:p>
            <a:pPr indent="200025" algn="just"/>
            <a:r>
              <a:rPr lang="en-US" sz="2400" dirty="0" smtClean="0">
                <a:solidFill>
                  <a:srgbClr val="000000"/>
                </a:solidFill>
                <a:latin typeface="Times New Roman" panose="02020603050405020304" pitchFamily="18" charset="0"/>
              </a:rPr>
              <a:t> </a:t>
            </a:r>
            <a:endParaRPr lang="en-US" sz="2400" b="0" dirty="0" smtClean="0">
              <a:solidFill>
                <a:srgbClr val="000000"/>
              </a:solidFill>
              <a:latin typeface="Times New Roman" panose="02020603050405020304" pitchFamily="18" charset="0"/>
            </a:endParaRPr>
          </a:p>
          <a:p>
            <a:pPr indent="200025" algn="just"/>
            <a:endParaRPr lang="en-US" sz="2800" b="0" dirty="0" smtClean="0">
              <a:solidFill>
                <a:srgbClr val="000000"/>
              </a:solidFill>
              <a:latin typeface="Times New Roman" panose="02020603050405020304" pitchFamily="18" charset="0"/>
            </a:endParaRPr>
          </a:p>
          <a:p>
            <a:pPr indent="200025" algn="just"/>
            <a:endParaRPr lang="en-US" sz="2800" b="0" dirty="0">
              <a:solidFill>
                <a:srgbClr val="000000"/>
              </a:solidFill>
              <a:latin typeface="Times New Roman" panose="02020603050405020304" pitchFamily="18" charset="0"/>
            </a:endParaRPr>
          </a:p>
          <a:p>
            <a:pPr indent="200025" algn="just"/>
            <a:endParaRPr lang="zh-CN" altLang="en-US" sz="2800" dirty="0"/>
          </a:p>
        </p:txBody>
      </p:sp>
      <p:sp>
        <p:nvSpPr>
          <p:cNvPr id="6" name="矩形 5"/>
          <p:cNvSpPr/>
          <p:nvPr/>
        </p:nvSpPr>
        <p:spPr>
          <a:xfrm>
            <a:off x="0" y="3860800"/>
            <a:ext cx="12192635" cy="1568450"/>
          </a:xfrm>
          <a:prstGeom prst="rect">
            <a:avLst/>
          </a:prstGeom>
        </p:spPr>
        <p:txBody>
          <a:bodyPr wrap="square">
            <a:spAutoFit/>
          </a:bodyPr>
          <a:lstStyle/>
          <a:p>
            <a:r>
              <a:rPr lang="en-US" sz="2400" dirty="0" smtClean="0">
                <a:solidFill>
                  <a:srgbClr val="000000"/>
                </a:solidFill>
                <a:latin typeface="Times New Roman" panose="02020603050405020304" pitchFamily="18" charset="0"/>
              </a:rPr>
              <a:t>     Her </a:t>
            </a:r>
            <a:r>
              <a:rPr lang="en-US" sz="2400" dirty="0" smtClean="0">
                <a:solidFill>
                  <a:srgbClr val="000000"/>
                </a:solidFill>
                <a:latin typeface="Times New Roman" panose="02020603050405020304" pitchFamily="18" charset="0"/>
              </a:rPr>
              <a:t>heart sank and sweat poured. Then one of the men said, “Hit the floor.” Instinct </a:t>
            </a:r>
            <a:endParaRPr lang="en-US" sz="2400" dirty="0" smtClean="0">
              <a:solidFill>
                <a:srgbClr val="000000"/>
              </a:solidFill>
              <a:latin typeface="Times New Roman" panose="02020603050405020304" pitchFamily="18" charset="0"/>
            </a:endParaRPr>
          </a:p>
          <a:p>
            <a:r>
              <a:rPr lang="en-US" sz="2400" dirty="0" smtClean="0">
                <a:solidFill>
                  <a:srgbClr val="000000"/>
                </a:solidFill>
                <a:latin typeface="Times New Roman" panose="02020603050405020304" pitchFamily="18" charset="0"/>
              </a:rPr>
              <a:t>(</a:t>
            </a:r>
            <a:r>
              <a:rPr lang="en-US" sz="2400" dirty="0" err="1" smtClean="0">
                <a:solidFill>
                  <a:srgbClr val="000000"/>
                </a:solidFill>
                <a:latin typeface="Times New Roman" panose="02020603050405020304" pitchFamily="18" charset="0"/>
              </a:rPr>
              <a:t>本能</a:t>
            </a:r>
            <a:r>
              <a:rPr lang="en-US" sz="2400" dirty="0" smtClean="0">
                <a:solidFill>
                  <a:srgbClr val="000000"/>
                </a:solidFill>
                <a:latin typeface="Times New Roman" panose="02020603050405020304" pitchFamily="18" charset="0"/>
              </a:rPr>
              <a:t>） told her: Do what they tell you. The bag of coins flew upwards as she threw out her arms and collapsed on the lift carpet. A shower of coins rained down on her. “Take my money and spare me," </a:t>
            </a:r>
            <a:r>
              <a:rPr lang="en-US" sz="2400" dirty="0" smtClean="0">
                <a:solidFill>
                  <a:srgbClr val="FF0000"/>
                </a:solidFill>
                <a:latin typeface="Times New Roman" panose="02020603050405020304" pitchFamily="18" charset="0"/>
              </a:rPr>
              <a:t>she prayed</a:t>
            </a:r>
            <a:r>
              <a:rPr lang="en-US" sz="2400" dirty="0" smtClean="0">
                <a:solidFill>
                  <a:srgbClr val="000000"/>
                </a:solidFill>
                <a:latin typeface="Times New Roman" panose="02020603050405020304" pitchFamily="18" charset="0"/>
              </a:rPr>
              <a:t>. More seconds passed.</a:t>
            </a:r>
            <a:endParaRPr lang="zh-CN" altLang="en-US" sz="2400" dirty="0"/>
          </a:p>
        </p:txBody>
      </p:sp>
      <p:sp>
        <p:nvSpPr>
          <p:cNvPr id="3" name="文本框 2"/>
          <p:cNvSpPr txBox="1"/>
          <p:nvPr/>
        </p:nvSpPr>
        <p:spPr>
          <a:xfrm>
            <a:off x="119380" y="1844675"/>
            <a:ext cx="11993880" cy="2553335"/>
          </a:xfrm>
          <a:prstGeom prst="rect">
            <a:avLst/>
          </a:prstGeom>
          <a:solidFill>
            <a:srgbClr val="0000CC"/>
          </a:solidFill>
        </p:spPr>
        <p:txBody>
          <a:bodyPr wrap="square" rtlCol="0">
            <a:spAutoFit/>
          </a:bodyPr>
          <a:p>
            <a:r>
              <a:rPr lang="en-US" altLang="zh-CN" sz="4000" b="1" i="1" dirty="0" smtClean="0">
                <a:solidFill>
                  <a:schemeClr val="bg1"/>
                </a:solidFill>
                <a:latin typeface="Times New Roman" panose="02020603050405020304" pitchFamily="18" charset="0"/>
                <a:cs typeface="Times New Roman" panose="02020603050405020304" pitchFamily="18" charset="0"/>
              </a:rPr>
              <a:t>Part1(3-6)  development</a:t>
            </a:r>
            <a:endParaRPr lang="en-US" altLang="zh-CN" sz="4000" b="1" i="1" dirty="0" smtClean="0">
              <a:solidFill>
                <a:schemeClr val="bg1"/>
              </a:solidFill>
              <a:latin typeface="Times New Roman" panose="02020603050405020304" pitchFamily="18" charset="0"/>
              <a:cs typeface="Times New Roman" panose="02020603050405020304" pitchFamily="18" charset="0"/>
            </a:endParaRPr>
          </a:p>
          <a:p>
            <a:r>
              <a:rPr lang="en-US" altLang="zh-CN" sz="4000" b="1" i="1" dirty="0" smtClean="0">
                <a:solidFill>
                  <a:schemeClr val="bg1"/>
                </a:solidFill>
                <a:latin typeface="Times New Roman" panose="02020603050405020304" pitchFamily="18" charset="0"/>
                <a:cs typeface="Times New Roman" panose="02020603050405020304" pitchFamily="18" charset="0"/>
              </a:rPr>
              <a:t> </a:t>
            </a:r>
            <a:r>
              <a:rPr lang="en-US" altLang="zh-CN" sz="4000" b="1" i="1" dirty="0" smtClean="0">
                <a:solidFill>
                  <a:srgbClr val="FFFF00"/>
                </a:solidFill>
                <a:latin typeface="Times New Roman" panose="02020603050405020304" pitchFamily="18" charset="0"/>
                <a:cs typeface="Times New Roman" panose="02020603050405020304" pitchFamily="18" charset="0"/>
              </a:rPr>
              <a:t>the </a:t>
            </a:r>
            <a:r>
              <a:rPr lang="en-US" altLang="zh-CN" sz="4000" b="1" i="1" dirty="0">
                <a:solidFill>
                  <a:srgbClr val="FFFF00"/>
                </a:solidFill>
                <a:latin typeface="Times New Roman" panose="02020603050405020304" pitchFamily="18" charset="0"/>
                <a:cs typeface="Times New Roman" panose="02020603050405020304" pitchFamily="18" charset="0"/>
              </a:rPr>
              <a:t>woman's racing </a:t>
            </a:r>
            <a:r>
              <a:rPr lang="en-US" altLang="zh-CN" sz="4000" b="1" i="1" dirty="0" smtClean="0">
                <a:solidFill>
                  <a:srgbClr val="FFFF00"/>
                </a:solidFill>
                <a:latin typeface="Times New Roman" panose="02020603050405020304" pitchFamily="18" charset="0"/>
                <a:cs typeface="Times New Roman" panose="02020603050405020304" pitchFamily="18" charset="0"/>
              </a:rPr>
              <a:t>thoughts(inner conflicts) about her money and  the possible robbery of two big strangers  in the lift.</a:t>
            </a:r>
            <a:endParaRPr lang="en-US" altLang="zh-CN" sz="4000" b="1" i="1" dirty="0">
              <a:solidFill>
                <a:srgbClr val="FFFF0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82930" y="1347470"/>
            <a:ext cx="8659495" cy="2245360"/>
          </a:xfrm>
          <a:prstGeom prst="rect">
            <a:avLst/>
          </a:prstGeom>
          <a:noFill/>
        </p:spPr>
        <p:txBody>
          <a:bodyPr wrap="square" rtlCol="0">
            <a:spAutoFit/>
          </a:bodyPr>
          <a:lstStyle/>
          <a:p>
            <a:r>
              <a:rPr lang="en-US" altLang="zh-CN" sz="2800" dirty="0">
                <a:latin typeface="Times New Roman" panose="02020603050405020304" pitchFamily="18" charset="0"/>
                <a:cs typeface="Times New Roman" panose="02020603050405020304" pitchFamily="18" charset="0"/>
              </a:rPr>
              <a:t>What did the woman think the two men would do?</a:t>
            </a:r>
            <a:endParaRPr lang="en-US" altLang="zh-CN" sz="2800" dirty="0">
              <a:latin typeface="Times New Roman" panose="02020603050405020304" pitchFamily="18" charset="0"/>
              <a:cs typeface="Times New Roman" panose="02020603050405020304" pitchFamily="18" charset="0"/>
            </a:endParaRPr>
          </a:p>
          <a:p>
            <a:endParaRPr lang="en-US" altLang="zh-CN" sz="2800" dirty="0">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Why did she think so?</a:t>
            </a:r>
            <a:endParaRPr lang="en-US" altLang="zh-CN" sz="2800" dirty="0">
              <a:latin typeface="Times New Roman" panose="02020603050405020304" pitchFamily="18" charset="0"/>
              <a:cs typeface="Times New Roman" panose="02020603050405020304" pitchFamily="18" charset="0"/>
            </a:endParaRPr>
          </a:p>
          <a:p>
            <a:endParaRPr lang="en-US" altLang="zh-CN" sz="2800" dirty="0">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          </a:t>
            </a:r>
            <a:endParaRPr lang="en-US" altLang="zh-CN" sz="2800" dirty="0">
              <a:latin typeface="Times New Roman" panose="02020603050405020304" pitchFamily="18" charset="0"/>
              <a:cs typeface="Times New Roman" panose="02020603050405020304" pitchFamily="18" charset="0"/>
            </a:endParaRPr>
          </a:p>
        </p:txBody>
      </p:sp>
      <p:sp>
        <p:nvSpPr>
          <p:cNvPr id="3" name="文本框 2"/>
          <p:cNvSpPr txBox="1"/>
          <p:nvPr/>
        </p:nvSpPr>
        <p:spPr>
          <a:xfrm>
            <a:off x="582930" y="3592830"/>
            <a:ext cx="4995545" cy="583565"/>
          </a:xfrm>
          <a:prstGeom prst="rect">
            <a:avLst/>
          </a:prstGeom>
          <a:noFill/>
        </p:spPr>
        <p:txBody>
          <a:bodyPr wrap="none" rtlCol="0">
            <a:spAutoFit/>
          </a:bodyPr>
          <a:lstStyle/>
          <a:p>
            <a:r>
              <a:rPr lang="en-US" altLang="zh-CN" sz="3200" b="1" i="1" dirty="0">
                <a:solidFill>
                  <a:srgbClr val="0000CC"/>
                </a:solidFill>
                <a:latin typeface="Times New Roman" panose="02020603050405020304" pitchFamily="18" charset="0"/>
                <a:cs typeface="Times New Roman" panose="02020603050405020304" pitchFamily="18" charset="0"/>
              </a:rPr>
              <a:t>The two men would rob her</a:t>
            </a:r>
            <a:endParaRPr lang="en-US" altLang="zh-CN" sz="3200" b="1" i="1" dirty="0">
              <a:solidFill>
                <a:srgbClr val="0000CC"/>
              </a:solidFill>
              <a:latin typeface="Times New Roman" panose="02020603050405020304" pitchFamily="18" charset="0"/>
              <a:cs typeface="Times New Roman" panose="02020603050405020304" pitchFamily="18" charset="0"/>
            </a:endParaRPr>
          </a:p>
        </p:txBody>
      </p:sp>
      <p:sp>
        <p:nvSpPr>
          <p:cNvPr id="21" name="文本框 20"/>
          <p:cNvSpPr txBox="1"/>
          <p:nvPr/>
        </p:nvSpPr>
        <p:spPr>
          <a:xfrm>
            <a:off x="2029460" y="4176395"/>
            <a:ext cx="1707515" cy="52197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(reasons)</a:t>
            </a:r>
            <a:endParaRPr lang="en-US" altLang="zh-CN" sz="2800"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wipe(down)">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24765" y="188595"/>
            <a:ext cx="12164060" cy="4892675"/>
          </a:xfrm>
          <a:prstGeom prst="rect">
            <a:avLst/>
          </a:prstGeom>
          <a:noFill/>
          <a:ln w="9525">
            <a:noFill/>
          </a:ln>
        </p:spPr>
        <p:txBody>
          <a:bodyPr wrap="square">
            <a:spAutoFit/>
          </a:bodyPr>
          <a:lstStyle/>
          <a:p>
            <a:pPr indent="200025" algn="just"/>
            <a:r>
              <a:rPr lang="en-US" sz="2400" b="0" dirty="0">
                <a:solidFill>
                  <a:srgbClr val="000000"/>
                </a:solidFill>
                <a:latin typeface="Times New Roman" panose="02020603050405020304" pitchFamily="18" charset="0"/>
              </a:rPr>
              <a:t>  </a:t>
            </a:r>
            <a:r>
              <a:rPr lang="en-US" sz="2400" b="0" dirty="0">
                <a:solidFill>
                  <a:schemeClr val="tx1"/>
                </a:solidFill>
                <a:latin typeface="Times New Roman" panose="02020603050405020304" pitchFamily="18" charset="0"/>
              </a:rPr>
              <a:t>Both were huge, very huge figures. The woman was scared. Her first thought was: ＂These two are going to rob me.” Her next thought was: “Don't be afraid. They look like nice gentlemen.”</a:t>
            </a:r>
            <a:endParaRPr lang="en-US" sz="2400" b="0" dirty="0">
              <a:solidFill>
                <a:schemeClr val="tx1"/>
              </a:solidFill>
              <a:latin typeface="Times New Roman" panose="02020603050405020304" pitchFamily="18" charset="0"/>
            </a:endParaRPr>
          </a:p>
          <a:p>
            <a:pPr indent="200025" algn="just"/>
            <a:r>
              <a:rPr lang="en-US" sz="2400" b="0" dirty="0">
                <a:solidFill>
                  <a:schemeClr val="tx1"/>
                </a:solidFill>
                <a:latin typeface="Times New Roman" panose="02020603050405020304" pitchFamily="18" charset="0"/>
              </a:rPr>
              <a:t>  </a:t>
            </a:r>
            <a:r>
              <a:rPr lang="en-US" sz="2400" b="0" dirty="0">
                <a:solidFill>
                  <a:schemeClr val="tx1"/>
                </a:solidFill>
                <a:latin typeface="Times New Roman" panose="02020603050405020304" pitchFamily="18" charset="0"/>
              </a:rPr>
              <a:t>But fear seized her. She stood and stared at the two men. She felt anxious and ashamed. She hoped they didn't read her mind. Surely they knew her hesitation about joining them in the lift. It was all too obvious. Her face was red. She couldn't just stand there, so with an effort of will she picked up one foot and stepped forward and followed with the other foot and was on the lift. Avoiding eye contact, she turned around and faced the lift doors as they closed.</a:t>
            </a:r>
            <a:endParaRPr lang="en-US" sz="2400" b="0" dirty="0">
              <a:solidFill>
                <a:schemeClr val="tx1"/>
              </a:solidFill>
              <a:latin typeface="Times New Roman" panose="02020603050405020304" pitchFamily="18" charset="0"/>
            </a:endParaRPr>
          </a:p>
          <a:p>
            <a:pPr indent="200025" algn="just"/>
            <a:r>
              <a:rPr lang="en-US" sz="2400" b="0" dirty="0">
                <a:solidFill>
                  <a:schemeClr val="tx1"/>
                </a:solidFill>
                <a:latin typeface="Times New Roman" panose="02020603050405020304" pitchFamily="18" charset="0"/>
              </a:rPr>
              <a:t>  A second passed, and then another second, and then another. Her fear increased! The lift didn't move. Panic consumed her. “Oh dear," she thought, “I'm about to be robbed</a:t>
            </a:r>
            <a:r>
              <a:rPr lang="en-US" sz="2400" b="0" dirty="0" smtClean="0">
                <a:solidFill>
                  <a:schemeClr val="tx1"/>
                </a:solidFill>
                <a:latin typeface="Times New Roman" panose="02020603050405020304" pitchFamily="18" charset="0"/>
              </a:rPr>
              <a:t>!”</a:t>
            </a:r>
            <a:endParaRPr lang="en-US" sz="2400" b="0" dirty="0" smtClean="0">
              <a:solidFill>
                <a:schemeClr val="tx1"/>
              </a:solidFill>
              <a:latin typeface="Times New Roman" panose="02020603050405020304" pitchFamily="18" charset="0"/>
            </a:endParaRPr>
          </a:p>
          <a:p>
            <a:pPr indent="200025" algn="just"/>
            <a:r>
              <a:rPr lang="en-US" sz="2400" dirty="0" smtClean="0">
                <a:solidFill>
                  <a:schemeClr val="tx1"/>
                </a:solidFill>
                <a:latin typeface="Times New Roman" panose="02020603050405020304" pitchFamily="18" charset="0"/>
              </a:rPr>
              <a:t> </a:t>
            </a:r>
            <a:endParaRPr lang="en-US" sz="2400" b="0" dirty="0" smtClean="0">
              <a:solidFill>
                <a:schemeClr val="tx1"/>
              </a:solidFill>
              <a:latin typeface="Times New Roman" panose="02020603050405020304" pitchFamily="18" charset="0"/>
            </a:endParaRPr>
          </a:p>
          <a:p>
            <a:pPr indent="200025" algn="just"/>
            <a:endParaRPr lang="en-US" sz="2400" b="0" dirty="0" smtClean="0">
              <a:solidFill>
                <a:schemeClr val="tx1"/>
              </a:solidFill>
              <a:latin typeface="Times New Roman" panose="02020603050405020304" pitchFamily="18" charset="0"/>
            </a:endParaRPr>
          </a:p>
          <a:p>
            <a:pPr indent="200025" algn="just"/>
            <a:endParaRPr lang="en-US" sz="2400" b="0" dirty="0">
              <a:solidFill>
                <a:schemeClr val="tx1"/>
              </a:solidFill>
              <a:latin typeface="Times New Roman" panose="02020603050405020304" pitchFamily="18" charset="0"/>
            </a:endParaRPr>
          </a:p>
          <a:p>
            <a:pPr indent="200025" algn="just"/>
            <a:endParaRPr lang="en-US" altLang="en-US" sz="2400" b="0" dirty="0">
              <a:solidFill>
                <a:schemeClr val="tx1"/>
              </a:solidFill>
              <a:latin typeface="Times New Roman" panose="02020603050405020304" pitchFamily="18" charset="0"/>
            </a:endParaRPr>
          </a:p>
        </p:txBody>
      </p:sp>
      <p:sp>
        <p:nvSpPr>
          <p:cNvPr id="6" name="矩形 5"/>
          <p:cNvSpPr/>
          <p:nvPr/>
        </p:nvSpPr>
        <p:spPr>
          <a:xfrm>
            <a:off x="0" y="3933190"/>
            <a:ext cx="12192635" cy="1814830"/>
          </a:xfrm>
          <a:prstGeom prst="rect">
            <a:avLst/>
          </a:prstGeom>
        </p:spPr>
        <p:txBody>
          <a:bodyPr wrap="square">
            <a:spAutoFit/>
          </a:bodyPr>
          <a:lstStyle/>
          <a:p>
            <a:r>
              <a:rPr lang="en-US" sz="2800" dirty="0" smtClean="0">
                <a:solidFill>
                  <a:srgbClr val="000000"/>
                </a:solidFill>
                <a:latin typeface="Times New Roman" panose="02020603050405020304" pitchFamily="18" charset="0"/>
              </a:rPr>
              <a:t>     </a:t>
            </a:r>
            <a:r>
              <a:rPr lang="en-US" sz="2800" dirty="0" smtClean="0">
                <a:solidFill>
                  <a:schemeClr val="tx1"/>
                </a:solidFill>
                <a:latin typeface="Times New Roman" panose="02020603050405020304" pitchFamily="18" charset="0"/>
              </a:rPr>
              <a:t>Her heart sank and sweat poured. Then one of the men said, “Hit the floor.” Instinct (</a:t>
            </a:r>
            <a:r>
              <a:rPr lang="en-US" sz="2800" dirty="0" err="1" smtClean="0">
                <a:solidFill>
                  <a:schemeClr val="tx1"/>
                </a:solidFill>
                <a:latin typeface="Times New Roman" panose="02020603050405020304" pitchFamily="18" charset="0"/>
              </a:rPr>
              <a:t>本能</a:t>
            </a:r>
            <a:r>
              <a:rPr lang="en-US" sz="2800" dirty="0" smtClean="0">
                <a:solidFill>
                  <a:schemeClr val="tx1"/>
                </a:solidFill>
                <a:latin typeface="Times New Roman" panose="02020603050405020304" pitchFamily="18" charset="0"/>
              </a:rPr>
              <a:t>） told her: Do what they tell you. The bag of coins flew upwards as she threw out her arms and collapsed on the lift carpet. A shower of coins rained down on her. “Take my money and spare me," she prayed. More seconds passed.</a:t>
            </a:r>
            <a:endParaRPr lang="en-US" altLang="en-US" sz="2800" dirty="0" smtClean="0">
              <a:solidFill>
                <a:schemeClr val="tx1"/>
              </a:solidFill>
              <a:latin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24765" y="188595"/>
            <a:ext cx="12164060" cy="4892675"/>
          </a:xfrm>
          <a:prstGeom prst="rect">
            <a:avLst/>
          </a:prstGeom>
          <a:noFill/>
          <a:ln w="9525">
            <a:noFill/>
          </a:ln>
        </p:spPr>
        <p:txBody>
          <a:bodyPr wrap="square">
            <a:spAutoFit/>
          </a:bodyPr>
          <a:lstStyle/>
          <a:p>
            <a:pPr indent="200025" algn="just"/>
            <a:r>
              <a:rPr lang="en-US" sz="2400" b="0" dirty="0">
                <a:solidFill>
                  <a:srgbClr val="000000"/>
                </a:solidFill>
                <a:latin typeface="Times New Roman" panose="02020603050405020304" pitchFamily="18" charset="0"/>
              </a:rPr>
              <a:t>  </a:t>
            </a:r>
            <a:r>
              <a:rPr lang="en-US" sz="2400" b="0" dirty="0">
                <a:solidFill>
                  <a:srgbClr val="FF33CC"/>
                </a:solidFill>
                <a:latin typeface="Times New Roman" panose="02020603050405020304" pitchFamily="18" charset="0"/>
              </a:rPr>
              <a:t>Both were huge, very huge figures</a:t>
            </a:r>
            <a:r>
              <a:rPr lang="en-US" sz="2400" b="0" dirty="0">
                <a:solidFill>
                  <a:schemeClr val="tx1"/>
                </a:solidFill>
                <a:latin typeface="Times New Roman" panose="02020603050405020304" pitchFamily="18" charset="0"/>
              </a:rPr>
              <a:t>. The woman was scared. Her first thought was: ＂These two are going to rob me.” Her next thought was: “Don't be afraid. They look like nice gentlemen.”</a:t>
            </a:r>
            <a:endParaRPr lang="en-US" sz="2400" b="0" dirty="0">
              <a:solidFill>
                <a:schemeClr val="tx1"/>
              </a:solidFill>
              <a:latin typeface="Times New Roman" panose="02020603050405020304" pitchFamily="18" charset="0"/>
            </a:endParaRPr>
          </a:p>
          <a:p>
            <a:pPr indent="200025" algn="just"/>
            <a:r>
              <a:rPr lang="en-US" sz="2400" b="0" dirty="0">
                <a:solidFill>
                  <a:schemeClr val="tx1"/>
                </a:solidFill>
                <a:latin typeface="Times New Roman" panose="02020603050405020304" pitchFamily="18" charset="0"/>
              </a:rPr>
              <a:t>  </a:t>
            </a:r>
            <a:r>
              <a:rPr lang="en-US" sz="2400" b="0" dirty="0">
                <a:solidFill>
                  <a:srgbClr val="FF33CC"/>
                </a:solidFill>
                <a:latin typeface="Times New Roman" panose="02020603050405020304" pitchFamily="18" charset="0"/>
              </a:rPr>
              <a:t>But fear seized her</a:t>
            </a:r>
            <a:r>
              <a:rPr lang="en-US" sz="2400" b="0" dirty="0">
                <a:solidFill>
                  <a:schemeClr val="tx1"/>
                </a:solidFill>
                <a:latin typeface="Times New Roman" panose="02020603050405020304" pitchFamily="18" charset="0"/>
              </a:rPr>
              <a:t>. She stood and stared at the two men. She felt anxious and ashamed. She hoped they didn't read her mind. Surely they knew her hesitation about joining them in the lift. It was all too obvious. Her face was red. She couldn't just stand there, so with an effort of will she picked up one foot and stepped forward and followed with the other foot and was on the lift. Avoiding eye contact, she turned around and faced the lift doors as they closed.</a:t>
            </a:r>
            <a:endParaRPr lang="en-US" sz="2400" b="0" dirty="0">
              <a:solidFill>
                <a:schemeClr val="tx1"/>
              </a:solidFill>
              <a:latin typeface="Times New Roman" panose="02020603050405020304" pitchFamily="18" charset="0"/>
            </a:endParaRPr>
          </a:p>
          <a:p>
            <a:pPr indent="200025" algn="just"/>
            <a:r>
              <a:rPr lang="en-US" sz="2400" b="0" dirty="0">
                <a:solidFill>
                  <a:schemeClr val="tx1"/>
                </a:solidFill>
                <a:latin typeface="Times New Roman" panose="02020603050405020304" pitchFamily="18" charset="0"/>
              </a:rPr>
              <a:t>  </a:t>
            </a:r>
            <a:r>
              <a:rPr lang="en-US" sz="2400" b="0" dirty="0">
                <a:solidFill>
                  <a:srgbClr val="FF33CC"/>
                </a:solidFill>
                <a:latin typeface="Times New Roman" panose="02020603050405020304" pitchFamily="18" charset="0"/>
              </a:rPr>
              <a:t>A second passed, and then another second, and then another. Her fear increased! The lift didn't move.</a:t>
            </a:r>
            <a:r>
              <a:rPr lang="en-US" sz="2400" b="0" dirty="0">
                <a:solidFill>
                  <a:schemeClr val="tx1"/>
                </a:solidFill>
                <a:latin typeface="Times New Roman" panose="02020603050405020304" pitchFamily="18" charset="0"/>
              </a:rPr>
              <a:t> Panic consumed her. “Oh dear," she thought, “I'm about to be robbed</a:t>
            </a:r>
            <a:r>
              <a:rPr lang="en-US" sz="2400" b="0" dirty="0" smtClean="0">
                <a:solidFill>
                  <a:schemeClr val="tx1"/>
                </a:solidFill>
                <a:latin typeface="Times New Roman" panose="02020603050405020304" pitchFamily="18" charset="0"/>
              </a:rPr>
              <a:t>!”</a:t>
            </a:r>
            <a:endParaRPr lang="en-US" sz="2400" b="0" dirty="0" smtClean="0">
              <a:solidFill>
                <a:schemeClr val="tx1"/>
              </a:solidFill>
              <a:latin typeface="Times New Roman" panose="02020603050405020304" pitchFamily="18" charset="0"/>
            </a:endParaRPr>
          </a:p>
          <a:p>
            <a:pPr indent="200025" algn="just"/>
            <a:r>
              <a:rPr lang="en-US" sz="2400" dirty="0" smtClean="0">
                <a:solidFill>
                  <a:schemeClr val="tx1"/>
                </a:solidFill>
                <a:latin typeface="Times New Roman" panose="02020603050405020304" pitchFamily="18" charset="0"/>
              </a:rPr>
              <a:t> </a:t>
            </a:r>
            <a:endParaRPr lang="en-US" sz="2400" b="0" dirty="0" smtClean="0">
              <a:solidFill>
                <a:schemeClr val="tx1"/>
              </a:solidFill>
              <a:latin typeface="Times New Roman" panose="02020603050405020304" pitchFamily="18" charset="0"/>
            </a:endParaRPr>
          </a:p>
          <a:p>
            <a:pPr indent="200025" algn="just"/>
            <a:endParaRPr lang="en-US" sz="2400" b="0" dirty="0" smtClean="0">
              <a:solidFill>
                <a:schemeClr val="tx1"/>
              </a:solidFill>
              <a:latin typeface="Times New Roman" panose="02020603050405020304" pitchFamily="18" charset="0"/>
            </a:endParaRPr>
          </a:p>
          <a:p>
            <a:pPr indent="200025" algn="just"/>
            <a:endParaRPr lang="en-US" sz="2400" b="0" dirty="0">
              <a:solidFill>
                <a:schemeClr val="tx1"/>
              </a:solidFill>
              <a:latin typeface="Times New Roman" panose="02020603050405020304" pitchFamily="18" charset="0"/>
            </a:endParaRPr>
          </a:p>
          <a:p>
            <a:pPr indent="200025" algn="just"/>
            <a:endParaRPr lang="en-US" altLang="en-US" sz="2400" b="0" dirty="0">
              <a:solidFill>
                <a:schemeClr val="tx1"/>
              </a:solidFill>
              <a:latin typeface="Times New Roman" panose="02020603050405020304" pitchFamily="18" charset="0"/>
            </a:endParaRPr>
          </a:p>
        </p:txBody>
      </p:sp>
      <p:sp>
        <p:nvSpPr>
          <p:cNvPr id="6" name="矩形 5"/>
          <p:cNvSpPr/>
          <p:nvPr/>
        </p:nvSpPr>
        <p:spPr>
          <a:xfrm>
            <a:off x="0" y="3933190"/>
            <a:ext cx="12192635" cy="1814830"/>
          </a:xfrm>
          <a:prstGeom prst="rect">
            <a:avLst/>
          </a:prstGeom>
        </p:spPr>
        <p:txBody>
          <a:bodyPr wrap="square">
            <a:spAutoFit/>
          </a:bodyPr>
          <a:lstStyle/>
          <a:p>
            <a:r>
              <a:rPr lang="en-US" sz="2800" dirty="0" smtClean="0">
                <a:solidFill>
                  <a:srgbClr val="000000"/>
                </a:solidFill>
                <a:latin typeface="Times New Roman" panose="02020603050405020304" pitchFamily="18" charset="0"/>
              </a:rPr>
              <a:t>     </a:t>
            </a:r>
            <a:r>
              <a:rPr lang="en-US" sz="2800" dirty="0" smtClean="0">
                <a:solidFill>
                  <a:schemeClr val="tx1"/>
                </a:solidFill>
                <a:latin typeface="Times New Roman" panose="02020603050405020304" pitchFamily="18" charset="0"/>
              </a:rPr>
              <a:t>Her heart sank and sweat poured. </a:t>
            </a:r>
            <a:r>
              <a:rPr lang="en-US" sz="2800" dirty="0" smtClean="0">
                <a:solidFill>
                  <a:srgbClr val="FF33CC"/>
                </a:solidFill>
                <a:latin typeface="Times New Roman" panose="02020603050405020304" pitchFamily="18" charset="0"/>
              </a:rPr>
              <a:t>Then one of the men said, “Hit the floor.” </a:t>
            </a:r>
            <a:r>
              <a:rPr lang="en-US" sz="2800" dirty="0" smtClean="0">
                <a:solidFill>
                  <a:schemeClr val="tx1"/>
                </a:solidFill>
                <a:latin typeface="Times New Roman" panose="02020603050405020304" pitchFamily="18" charset="0"/>
              </a:rPr>
              <a:t>Instinct (</a:t>
            </a:r>
            <a:r>
              <a:rPr lang="en-US" sz="2800" dirty="0" err="1" smtClean="0">
                <a:solidFill>
                  <a:schemeClr val="tx1"/>
                </a:solidFill>
                <a:latin typeface="Times New Roman" panose="02020603050405020304" pitchFamily="18" charset="0"/>
              </a:rPr>
              <a:t>本能</a:t>
            </a:r>
            <a:r>
              <a:rPr lang="en-US" sz="2800" dirty="0" smtClean="0">
                <a:solidFill>
                  <a:schemeClr val="tx1"/>
                </a:solidFill>
                <a:latin typeface="Times New Roman" panose="02020603050405020304" pitchFamily="18" charset="0"/>
              </a:rPr>
              <a:t>） told her: Do what they tell you. The bag of coins flew upwards as she threw out her arms and collapsed on the lift carpet. A shower of coins rained down on her. “Take my money and spare me," she prayed. More seconds passed.</a:t>
            </a:r>
            <a:endParaRPr lang="en-US" altLang="en-US" sz="2800" dirty="0" smtClean="0">
              <a:solidFill>
                <a:schemeClr val="tx1"/>
              </a:solidFill>
              <a:latin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82930" y="1347470"/>
            <a:ext cx="8659495" cy="2245360"/>
          </a:xfrm>
          <a:prstGeom prst="rect">
            <a:avLst/>
          </a:prstGeom>
          <a:noFill/>
        </p:spPr>
        <p:txBody>
          <a:bodyPr wrap="square" rtlCol="0">
            <a:spAutoFit/>
          </a:bodyPr>
          <a:lstStyle/>
          <a:p>
            <a:r>
              <a:rPr lang="en-US" altLang="zh-CN" sz="2800" dirty="0">
                <a:latin typeface="Times New Roman" panose="02020603050405020304" pitchFamily="18" charset="0"/>
                <a:cs typeface="Times New Roman" panose="02020603050405020304" pitchFamily="18" charset="0"/>
              </a:rPr>
              <a:t>What did the woman think the two men would do?</a:t>
            </a:r>
            <a:endParaRPr lang="en-US" altLang="zh-CN" sz="2800" dirty="0">
              <a:latin typeface="Times New Roman" panose="02020603050405020304" pitchFamily="18" charset="0"/>
              <a:cs typeface="Times New Roman" panose="02020603050405020304" pitchFamily="18" charset="0"/>
            </a:endParaRPr>
          </a:p>
          <a:p>
            <a:endParaRPr lang="en-US" altLang="zh-CN" sz="2800" dirty="0">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Why did she think so?</a:t>
            </a:r>
            <a:endParaRPr lang="en-US" altLang="zh-CN" sz="2800" dirty="0">
              <a:latin typeface="Times New Roman" panose="02020603050405020304" pitchFamily="18" charset="0"/>
              <a:cs typeface="Times New Roman" panose="02020603050405020304" pitchFamily="18" charset="0"/>
            </a:endParaRPr>
          </a:p>
          <a:p>
            <a:endParaRPr lang="en-US" altLang="zh-CN" sz="2800" dirty="0">
              <a:latin typeface="Times New Roman" panose="02020603050405020304" pitchFamily="18" charset="0"/>
              <a:cs typeface="Times New Roman" panose="02020603050405020304" pitchFamily="18" charset="0"/>
            </a:endParaRPr>
          </a:p>
          <a:p>
            <a:r>
              <a:rPr lang="en-US" altLang="zh-CN" sz="2800" dirty="0">
                <a:latin typeface="Times New Roman" panose="02020603050405020304" pitchFamily="18" charset="0"/>
                <a:cs typeface="Times New Roman" panose="02020603050405020304" pitchFamily="18" charset="0"/>
              </a:rPr>
              <a:t>          </a:t>
            </a:r>
            <a:endParaRPr lang="en-US" altLang="zh-CN" sz="2800" dirty="0">
              <a:latin typeface="Times New Roman" panose="02020603050405020304" pitchFamily="18" charset="0"/>
              <a:cs typeface="Times New Roman" panose="02020603050405020304" pitchFamily="18" charset="0"/>
            </a:endParaRPr>
          </a:p>
        </p:txBody>
      </p:sp>
      <p:sp>
        <p:nvSpPr>
          <p:cNvPr id="3" name="文本框 2"/>
          <p:cNvSpPr txBox="1"/>
          <p:nvPr/>
        </p:nvSpPr>
        <p:spPr>
          <a:xfrm>
            <a:off x="582930" y="3592830"/>
            <a:ext cx="4995545" cy="583565"/>
          </a:xfrm>
          <a:prstGeom prst="rect">
            <a:avLst/>
          </a:prstGeom>
          <a:noFill/>
        </p:spPr>
        <p:txBody>
          <a:bodyPr wrap="none" rtlCol="0">
            <a:spAutoFit/>
          </a:bodyPr>
          <a:lstStyle/>
          <a:p>
            <a:r>
              <a:rPr lang="en-US" altLang="zh-CN" sz="3200" b="1" i="1" dirty="0">
                <a:solidFill>
                  <a:srgbClr val="0000CC"/>
                </a:solidFill>
                <a:latin typeface="Times New Roman" panose="02020603050405020304" pitchFamily="18" charset="0"/>
                <a:cs typeface="Times New Roman" panose="02020603050405020304" pitchFamily="18" charset="0"/>
              </a:rPr>
              <a:t>The two men would rob her</a:t>
            </a:r>
            <a:endParaRPr lang="en-US" altLang="zh-CN" sz="3200" b="1" i="1" dirty="0">
              <a:solidFill>
                <a:srgbClr val="0000CC"/>
              </a:solidFill>
              <a:latin typeface="Times New Roman" panose="02020603050405020304" pitchFamily="18" charset="0"/>
              <a:cs typeface="Times New Roman" panose="02020603050405020304" pitchFamily="18" charset="0"/>
            </a:endParaRPr>
          </a:p>
        </p:txBody>
      </p:sp>
      <p:sp>
        <p:nvSpPr>
          <p:cNvPr id="10" name="左大括号 9"/>
          <p:cNvSpPr/>
          <p:nvPr/>
        </p:nvSpPr>
        <p:spPr>
          <a:xfrm>
            <a:off x="5404485" y="2463800"/>
            <a:ext cx="620077" cy="3251216"/>
          </a:xfrm>
          <a:prstGeom prst="leftBrace">
            <a:avLst/>
          </a:prstGeom>
          <a:ln w="66675"/>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 name="文本框 17"/>
          <p:cNvSpPr txBox="1"/>
          <p:nvPr/>
        </p:nvSpPr>
        <p:spPr>
          <a:xfrm>
            <a:off x="6024562" y="2285992"/>
            <a:ext cx="4766048" cy="523220"/>
          </a:xfrm>
          <a:prstGeom prst="rect">
            <a:avLst/>
          </a:prstGeom>
          <a:noFill/>
        </p:spPr>
        <p:txBody>
          <a:bodyPr wrap="none" rtlCol="0">
            <a:spAutoFit/>
          </a:bodyPr>
          <a:lstStyle/>
          <a:p>
            <a:r>
              <a:rPr lang="en-US" altLang="zh-CN" sz="2800" dirty="0">
                <a:solidFill>
                  <a:srgbClr val="0000CC"/>
                </a:solidFill>
                <a:latin typeface="Times New Roman" panose="02020603050405020304" pitchFamily="18" charset="0"/>
                <a:cs typeface="Times New Roman" panose="02020603050405020304" pitchFamily="18" charset="0"/>
              </a:rPr>
              <a:t>She carried a bag of </a:t>
            </a:r>
            <a:r>
              <a:rPr lang="en-US" altLang="zh-CN" sz="2800" dirty="0" smtClean="0">
                <a:solidFill>
                  <a:srgbClr val="0000CC"/>
                </a:solidFill>
                <a:latin typeface="Times New Roman" panose="02020603050405020304" pitchFamily="18" charset="0"/>
                <a:cs typeface="Times New Roman" panose="02020603050405020304" pitchFamily="18" charset="0"/>
              </a:rPr>
              <a:t>coins </a:t>
            </a:r>
            <a:r>
              <a:rPr lang="en-US" altLang="zh-CN" sz="2800" dirty="0" smtClean="0">
                <a:solidFill>
                  <a:srgbClr val="FF0000"/>
                </a:solidFill>
                <a:latin typeface="Times New Roman" panose="02020603050405020304" pitchFamily="18" charset="0"/>
                <a:cs typeface="Times New Roman" panose="02020603050405020304" pitchFamily="18" charset="0"/>
              </a:rPr>
              <a:t>alone</a:t>
            </a:r>
            <a:endParaRPr lang="en-US" altLang="zh-CN" sz="2800" dirty="0">
              <a:solidFill>
                <a:srgbClr val="FF0000"/>
              </a:solidFill>
              <a:latin typeface="Times New Roman" panose="02020603050405020304" pitchFamily="18" charset="0"/>
              <a:cs typeface="Times New Roman" panose="02020603050405020304" pitchFamily="18" charset="0"/>
            </a:endParaRPr>
          </a:p>
        </p:txBody>
      </p:sp>
      <p:sp>
        <p:nvSpPr>
          <p:cNvPr id="19" name="文本框 18"/>
          <p:cNvSpPr txBox="1"/>
          <p:nvPr/>
        </p:nvSpPr>
        <p:spPr>
          <a:xfrm>
            <a:off x="5905500" y="3429000"/>
            <a:ext cx="6286500" cy="521970"/>
          </a:xfrm>
          <a:prstGeom prst="rect">
            <a:avLst/>
          </a:prstGeom>
          <a:noFill/>
        </p:spPr>
        <p:txBody>
          <a:bodyPr wrap="none" rtlCol="0">
            <a:spAutoFit/>
          </a:bodyPr>
          <a:lstStyle/>
          <a:p>
            <a:r>
              <a:rPr lang="en-US" altLang="zh-CN" sz="2800" dirty="0">
                <a:solidFill>
                  <a:srgbClr val="0000CC"/>
                </a:solidFill>
                <a:latin typeface="Times New Roman" panose="02020603050405020304" pitchFamily="18" charset="0"/>
                <a:cs typeface="Times New Roman" panose="02020603050405020304" pitchFamily="18" charset="0"/>
              </a:rPr>
              <a:t>The two men were </a:t>
            </a:r>
            <a:r>
              <a:rPr lang="en-US" altLang="zh-CN" sz="2800" dirty="0">
                <a:solidFill>
                  <a:srgbClr val="FF0000"/>
                </a:solidFill>
                <a:latin typeface="Times New Roman" panose="02020603050405020304" pitchFamily="18" charset="0"/>
                <a:cs typeface="Times New Roman" panose="02020603050405020304" pitchFamily="18" charset="0"/>
              </a:rPr>
              <a:t>huge, very huge </a:t>
            </a:r>
            <a:r>
              <a:rPr lang="en-US" altLang="zh-CN" sz="2800" dirty="0">
                <a:solidFill>
                  <a:srgbClr val="0000CC"/>
                </a:solidFill>
                <a:latin typeface="Times New Roman" panose="02020603050405020304" pitchFamily="18" charset="0"/>
                <a:cs typeface="Times New Roman" panose="02020603050405020304" pitchFamily="18" charset="0"/>
              </a:rPr>
              <a:t>figures</a:t>
            </a:r>
            <a:endParaRPr lang="en-US" altLang="zh-CN" sz="2800" dirty="0">
              <a:solidFill>
                <a:srgbClr val="0000CC"/>
              </a:solidFill>
              <a:latin typeface="Times New Roman" panose="02020603050405020304" pitchFamily="18" charset="0"/>
              <a:cs typeface="Times New Roman" panose="02020603050405020304" pitchFamily="18" charset="0"/>
            </a:endParaRPr>
          </a:p>
        </p:txBody>
      </p:sp>
      <p:sp>
        <p:nvSpPr>
          <p:cNvPr id="20" name="文本框 19"/>
          <p:cNvSpPr txBox="1"/>
          <p:nvPr/>
        </p:nvSpPr>
        <p:spPr>
          <a:xfrm>
            <a:off x="6024562" y="4429132"/>
            <a:ext cx="5977919" cy="954107"/>
          </a:xfrm>
          <a:prstGeom prst="rect">
            <a:avLst/>
          </a:prstGeom>
          <a:noFill/>
        </p:spPr>
        <p:txBody>
          <a:bodyPr wrap="none" rtlCol="0">
            <a:spAutoFit/>
          </a:bodyPr>
          <a:lstStyle/>
          <a:p>
            <a:r>
              <a:rPr lang="en-US" altLang="zh-CN" sz="2800" dirty="0">
                <a:solidFill>
                  <a:srgbClr val="0000CC"/>
                </a:solidFill>
                <a:latin typeface="Times New Roman" panose="02020603050405020304" pitchFamily="18" charset="0"/>
                <a:cs typeface="Times New Roman" panose="02020603050405020304" pitchFamily="18" charset="0"/>
              </a:rPr>
              <a:t>The lift </a:t>
            </a:r>
            <a:r>
              <a:rPr lang="en-US" altLang="zh-CN" sz="2800" dirty="0">
                <a:solidFill>
                  <a:srgbClr val="FF0000"/>
                </a:solidFill>
                <a:latin typeface="Times New Roman" panose="02020603050405020304" pitchFamily="18" charset="0"/>
                <a:cs typeface="Times New Roman" panose="02020603050405020304" pitchFamily="18" charset="0"/>
              </a:rPr>
              <a:t>didn't </a:t>
            </a:r>
            <a:r>
              <a:rPr lang="en-US" altLang="zh-CN" sz="2800" dirty="0" smtClean="0">
                <a:solidFill>
                  <a:srgbClr val="FF0000"/>
                </a:solidFill>
                <a:latin typeface="Times New Roman" panose="02020603050405020304" pitchFamily="18" charset="0"/>
                <a:cs typeface="Times New Roman" panose="02020603050405020304" pitchFamily="18" charset="0"/>
              </a:rPr>
              <a:t>move </a:t>
            </a:r>
            <a:r>
              <a:rPr lang="en-US" altLang="zh-CN" sz="2800" dirty="0" smtClean="0">
                <a:solidFill>
                  <a:srgbClr val="0000CC"/>
                </a:solidFill>
                <a:latin typeface="Times New Roman" panose="02020603050405020304" pitchFamily="18" charset="0"/>
                <a:cs typeface="Times New Roman" panose="02020603050405020304" pitchFamily="18" charset="0"/>
              </a:rPr>
              <a:t>after being there for</a:t>
            </a:r>
            <a:endParaRPr lang="en-US" altLang="zh-CN" sz="2800" dirty="0" smtClean="0">
              <a:solidFill>
                <a:srgbClr val="0000CC"/>
              </a:solidFill>
              <a:latin typeface="Times New Roman" panose="02020603050405020304" pitchFamily="18" charset="0"/>
              <a:cs typeface="Times New Roman" panose="02020603050405020304" pitchFamily="18" charset="0"/>
            </a:endParaRPr>
          </a:p>
          <a:p>
            <a:r>
              <a:rPr lang="en-US" altLang="zh-CN" sz="2800" dirty="0" smtClean="0">
                <a:solidFill>
                  <a:srgbClr val="0000CC"/>
                </a:solidFill>
                <a:latin typeface="Times New Roman" panose="02020603050405020304" pitchFamily="18" charset="0"/>
                <a:cs typeface="Times New Roman" panose="02020603050405020304" pitchFamily="18" charset="0"/>
              </a:rPr>
              <a:t> </a:t>
            </a:r>
            <a:r>
              <a:rPr lang="en-US" altLang="zh-CN" sz="2800" dirty="0" smtClean="0">
                <a:solidFill>
                  <a:srgbClr val="0000CC"/>
                </a:solidFill>
                <a:latin typeface="Times New Roman" panose="02020603050405020304" pitchFamily="18" charset="0"/>
                <a:cs typeface="Times New Roman" panose="02020603050405020304" pitchFamily="18" charset="0"/>
              </a:rPr>
              <a:t>                                     several seconds</a:t>
            </a:r>
            <a:endParaRPr lang="en-US" altLang="zh-CN" sz="2800" dirty="0">
              <a:solidFill>
                <a:srgbClr val="0000CC"/>
              </a:solidFill>
              <a:latin typeface="Times New Roman" panose="02020603050405020304" pitchFamily="18" charset="0"/>
              <a:cs typeface="Times New Roman" panose="02020603050405020304" pitchFamily="18" charset="0"/>
            </a:endParaRPr>
          </a:p>
        </p:txBody>
      </p:sp>
      <p:sp>
        <p:nvSpPr>
          <p:cNvPr id="21" name="文本框 20"/>
          <p:cNvSpPr txBox="1"/>
          <p:nvPr/>
        </p:nvSpPr>
        <p:spPr>
          <a:xfrm>
            <a:off x="2029460" y="4176395"/>
            <a:ext cx="1707515" cy="52197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(reasons)</a:t>
            </a:r>
            <a:endParaRPr lang="en-US" altLang="zh-CN" sz="2800" dirty="0">
              <a:solidFill>
                <a:srgbClr val="FF0000"/>
              </a:solidFill>
              <a:latin typeface="Times New Roman" panose="02020603050405020304" pitchFamily="18" charset="0"/>
              <a:cs typeface="Times New Roman" panose="02020603050405020304" pitchFamily="18" charset="0"/>
            </a:endParaRPr>
          </a:p>
        </p:txBody>
      </p:sp>
      <p:sp>
        <p:nvSpPr>
          <p:cNvPr id="11" name="文本框 19"/>
          <p:cNvSpPr txBox="1"/>
          <p:nvPr/>
        </p:nvSpPr>
        <p:spPr>
          <a:xfrm>
            <a:off x="6238876" y="5429264"/>
            <a:ext cx="2183611" cy="523220"/>
          </a:xfrm>
          <a:prstGeom prst="rect">
            <a:avLst/>
          </a:prstGeom>
          <a:noFill/>
        </p:spPr>
        <p:txBody>
          <a:bodyPr wrap="none" rtlCol="0">
            <a:spAutoFit/>
          </a:bodyPr>
          <a:lstStyle/>
          <a:p>
            <a:r>
              <a:rPr lang="en-US" altLang="zh-CN" sz="2800" dirty="0" smtClean="0">
                <a:solidFill>
                  <a:srgbClr val="0000CC"/>
                </a:solidFill>
                <a:latin typeface="Times New Roman" panose="02020603050405020304" pitchFamily="18" charset="0"/>
                <a:cs typeface="Times New Roman" panose="02020603050405020304" pitchFamily="18" charset="0"/>
              </a:rPr>
              <a:t>“</a:t>
            </a:r>
            <a:r>
              <a:rPr lang="en-US" altLang="zh-CN" sz="2800" dirty="0" smtClean="0">
                <a:solidFill>
                  <a:srgbClr val="FF0000"/>
                </a:solidFill>
                <a:latin typeface="Times New Roman" panose="02020603050405020304" pitchFamily="18" charset="0"/>
                <a:cs typeface="Times New Roman" panose="02020603050405020304" pitchFamily="18" charset="0"/>
              </a:rPr>
              <a:t>hit the floor</a:t>
            </a:r>
            <a:r>
              <a:rPr lang="en-US" altLang="zh-CN" sz="2800" dirty="0" smtClean="0">
                <a:solidFill>
                  <a:srgbClr val="0000CC"/>
                </a:solidFill>
                <a:latin typeface="Times New Roman" panose="02020603050405020304" pitchFamily="18" charset="0"/>
                <a:cs typeface="Times New Roman" panose="02020603050405020304" pitchFamily="18" charset="0"/>
              </a:rPr>
              <a:t>”</a:t>
            </a:r>
            <a:endParaRPr lang="en-US" altLang="zh-CN" sz="2800" dirty="0">
              <a:solidFill>
                <a:srgbClr val="0000CC"/>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PLACING_PICTURE_USER_VIEWPORT" val="{&quot;height&quot;:10230,&quot;width&quot;:1536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15785</Words>
  <Application>WPS 演示</Application>
  <PresentationFormat>自定义</PresentationFormat>
  <Paragraphs>329</Paragraphs>
  <Slides>33</Slides>
  <Notes>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33</vt:i4>
      </vt:variant>
    </vt:vector>
  </HeadingPairs>
  <TitlesOfParts>
    <vt:vector size="42" baseType="lpstr">
      <vt:lpstr>Arial</vt:lpstr>
      <vt:lpstr>宋体</vt:lpstr>
      <vt:lpstr>Wingdings</vt:lpstr>
      <vt:lpstr>Times New Roman</vt:lpstr>
      <vt:lpstr>Calibri</vt:lpstr>
      <vt:lpstr>微软雅黑</vt:lpstr>
      <vt:lpstr>Arial Unicode MS</vt:lpstr>
      <vt:lpstr>Comic Sans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lx</dc:creator>
  <cp:lastModifiedBy>Administrator</cp:lastModifiedBy>
  <cp:revision>675</cp:revision>
  <dcterms:created xsi:type="dcterms:W3CDTF">2018-10-21T01:31:00Z</dcterms:created>
  <dcterms:modified xsi:type="dcterms:W3CDTF">2021-04-30T02:19:45Z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2052-11.1.0.10463</vt:lpwstr>
  </property>
  <property fmtid="{D5CDD505-2E9C-101B-9397-08002B2CF9AE}" pid="3" name="ICV">
    <vt:lpwstr>6D97CD9E8CAE466F8F10044BA022245C</vt:lpwstr>
  </property>
</Properties>
</file>

<file path=docProps/thumbnail.jpeg>
</file>